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6"/>
  </p:notesMasterIdLst>
  <p:handoutMasterIdLst>
    <p:handoutMasterId r:id="rId27"/>
  </p:handoutMasterIdLst>
  <p:sldIdLst>
    <p:sldId id="698" r:id="rId2"/>
    <p:sldId id="711" r:id="rId3"/>
    <p:sldId id="270" r:id="rId4"/>
    <p:sldId id="724" r:id="rId5"/>
    <p:sldId id="700" r:id="rId6"/>
    <p:sldId id="701" r:id="rId7"/>
    <p:sldId id="702" r:id="rId8"/>
    <p:sldId id="704" r:id="rId9"/>
    <p:sldId id="705" r:id="rId10"/>
    <p:sldId id="706" r:id="rId11"/>
    <p:sldId id="707" r:id="rId12"/>
    <p:sldId id="712" r:id="rId13"/>
    <p:sldId id="713" r:id="rId14"/>
    <p:sldId id="715" r:id="rId15"/>
    <p:sldId id="716" r:id="rId16"/>
    <p:sldId id="718" r:id="rId17"/>
    <p:sldId id="719" r:id="rId18"/>
    <p:sldId id="720" r:id="rId19"/>
    <p:sldId id="266" r:id="rId20"/>
    <p:sldId id="267" r:id="rId21"/>
    <p:sldId id="268" r:id="rId22"/>
    <p:sldId id="723" r:id="rId23"/>
    <p:sldId id="725" r:id="rId24"/>
    <p:sldId id="722" r:id="rId25"/>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63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288" autoAdjust="0"/>
    <p:restoredTop sz="94615" autoAdjust="0"/>
  </p:normalViewPr>
  <p:slideViewPr>
    <p:cSldViewPr snapToGrid="0">
      <p:cViewPr varScale="1">
        <p:scale>
          <a:sx n="70" d="100"/>
          <a:sy n="70" d="100"/>
        </p:scale>
        <p:origin x="-1152" y="-90"/>
      </p:cViewPr>
      <p:guideLst>
        <p:guide orient="horz" pos="2160"/>
        <p:guide pos="2880"/>
      </p:guideLst>
    </p:cSldViewPr>
  </p:slideViewPr>
  <p:outlineViewPr>
    <p:cViewPr>
      <p:scale>
        <a:sx n="33" d="100"/>
        <a:sy n="33" d="100"/>
      </p:scale>
      <p:origin x="48" y="970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AB22822C-C456-4414-AE06-0587A661ADC6}" type="datetimeFigureOut">
              <a:rPr lang="en-US" smtClean="0"/>
              <a:t>6/20/2020</a:t>
            </a:fld>
            <a:endParaRPr lang="en-US"/>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E4C5F2FF-A11B-4B29-8F2C-663B5EFFB184}" type="slidenum">
              <a:rPr lang="en-US" smtClean="0"/>
              <a:t>‹#›</a:t>
            </a:fld>
            <a:endParaRPr lang="en-US"/>
          </a:p>
        </p:txBody>
      </p:sp>
    </p:spTree>
    <p:extLst>
      <p:ext uri="{BB962C8B-B14F-4D97-AF65-F5344CB8AC3E}">
        <p14:creationId xmlns:p14="http://schemas.microsoft.com/office/powerpoint/2010/main" val="31619215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EC0EEF1-3FD8-4BFA-9B1F-421C87812FCC}" type="datetimeFigureOut">
              <a:rPr lang="en-US" smtClean="0"/>
              <a:pPr/>
              <a:t>6/20/2020</a:t>
            </a:fld>
            <a:endParaRPr lang="en-US"/>
          </a:p>
        </p:txBody>
      </p:sp>
      <p:sp>
        <p:nvSpPr>
          <p:cNvPr id="4" name="Slide Image Placeholder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6BABA33-8F8C-49CF-B59B-65B630054CB3}" type="slidenum">
              <a:rPr lang="en-US" smtClean="0"/>
              <a:pPr/>
              <a:t>‹#›</a:t>
            </a:fld>
            <a:endParaRPr lang="en-US"/>
          </a:p>
        </p:txBody>
      </p:sp>
    </p:spTree>
    <p:extLst>
      <p:ext uri="{BB962C8B-B14F-4D97-AF65-F5344CB8AC3E}">
        <p14:creationId xmlns:p14="http://schemas.microsoft.com/office/powerpoint/2010/main" val="3297442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BABA33-8F8C-49CF-B59B-65B630054CB3}" type="slidenum">
              <a:rPr lang="en-US" smtClean="0"/>
              <a:pPr/>
              <a:t>11</a:t>
            </a:fld>
            <a:endParaRPr lang="en-US"/>
          </a:p>
        </p:txBody>
      </p:sp>
    </p:spTree>
    <p:extLst>
      <p:ext uri="{BB962C8B-B14F-4D97-AF65-F5344CB8AC3E}">
        <p14:creationId xmlns:p14="http://schemas.microsoft.com/office/powerpoint/2010/main" val="6280206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167673" y="2575408"/>
            <a:ext cx="3516640"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0" name="Group 39"/>
          <p:cNvGrpSpPr/>
          <p:nvPr/>
        </p:nvGrpSpPr>
        <p:grpSpPr>
          <a:xfrm rot="18988672">
            <a:off x="51418" y="189622"/>
            <a:ext cx="387923"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49" name="Freeform 500"/>
          <p:cNvSpPr>
            <a:spLocks/>
          </p:cNvSpPr>
          <p:nvPr/>
        </p:nvSpPr>
        <p:spPr bwMode="auto">
          <a:xfrm>
            <a:off x="2463242" y="4664179"/>
            <a:ext cx="6677183"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68580" tIns="34290" rIns="68580" bIns="34290" numCol="1" anchor="t" anchorCtr="0" compatLnSpc="1">
            <a:prstTxWarp prst="textNoShape">
              <a:avLst/>
            </a:prstTxWarp>
          </a:bodyPr>
          <a:lstStyle/>
          <a:p>
            <a:endParaRPr sz="1350"/>
          </a:p>
        </p:txBody>
      </p:sp>
      <p:grpSp>
        <p:nvGrpSpPr>
          <p:cNvPr id="50" name="Group 49"/>
          <p:cNvGrpSpPr/>
          <p:nvPr/>
        </p:nvGrpSpPr>
        <p:grpSpPr>
          <a:xfrm>
            <a:off x="8575623" y="6542"/>
            <a:ext cx="509347"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59" name="Freeform 413"/>
          <p:cNvSpPr>
            <a:spLocks/>
          </p:cNvSpPr>
          <p:nvPr/>
        </p:nvSpPr>
        <p:spPr bwMode="auto">
          <a:xfrm>
            <a:off x="-17524" y="3007512"/>
            <a:ext cx="9141714"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60" name="Freeform 414"/>
          <p:cNvSpPr>
            <a:spLocks/>
          </p:cNvSpPr>
          <p:nvPr/>
        </p:nvSpPr>
        <p:spPr bwMode="auto">
          <a:xfrm>
            <a:off x="-17524" y="3324747"/>
            <a:ext cx="9141714"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61" name="Group 5"/>
          <p:cNvGrpSpPr>
            <a:grpSpLocks noChangeAspect="1"/>
          </p:cNvGrpSpPr>
          <p:nvPr/>
        </p:nvGrpSpPr>
        <p:grpSpPr bwMode="auto">
          <a:xfrm>
            <a:off x="-1140" y="854146"/>
            <a:ext cx="1411106"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1" name="Group 33"/>
          <p:cNvGrpSpPr>
            <a:grpSpLocks noChangeAspect="1"/>
          </p:cNvGrpSpPr>
          <p:nvPr/>
        </p:nvGrpSpPr>
        <p:grpSpPr bwMode="auto">
          <a:xfrm>
            <a:off x="1286241" y="4544219"/>
            <a:ext cx="1404951"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7" name="Group 43"/>
          <p:cNvGrpSpPr>
            <a:grpSpLocks noChangeAspect="1"/>
          </p:cNvGrpSpPr>
          <p:nvPr/>
        </p:nvGrpSpPr>
        <p:grpSpPr bwMode="auto">
          <a:xfrm>
            <a:off x="876300" y="5011047"/>
            <a:ext cx="1122760"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4" name="Group 93"/>
          <p:cNvGrpSpPr/>
          <p:nvPr/>
        </p:nvGrpSpPr>
        <p:grpSpPr>
          <a:xfrm>
            <a:off x="-16478" y="4350236"/>
            <a:ext cx="1272587"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9" name="Group 43"/>
          <p:cNvGrpSpPr>
            <a:grpSpLocks noChangeAspect="1"/>
          </p:cNvGrpSpPr>
          <p:nvPr/>
        </p:nvGrpSpPr>
        <p:grpSpPr bwMode="auto">
          <a:xfrm>
            <a:off x="2183502" y="4572471"/>
            <a:ext cx="1387874"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06" name="Group 105"/>
          <p:cNvGrpSpPr/>
          <p:nvPr/>
        </p:nvGrpSpPr>
        <p:grpSpPr>
          <a:xfrm rot="1576354">
            <a:off x="8344344" y="2895976"/>
            <a:ext cx="772642"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115" name="Freeform 8"/>
          <p:cNvSpPr>
            <a:spLocks/>
          </p:cNvSpPr>
          <p:nvPr/>
        </p:nvSpPr>
        <p:spPr bwMode="auto">
          <a:xfrm>
            <a:off x="3031996" y="5351894"/>
            <a:ext cx="261938"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116" name="Freeform 115"/>
          <p:cNvSpPr/>
          <p:nvPr/>
        </p:nvSpPr>
        <p:spPr>
          <a:xfrm>
            <a:off x="-21175" y="3533670"/>
            <a:ext cx="9104588"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350"/>
          </a:p>
        </p:txBody>
      </p:sp>
      <p:grpSp>
        <p:nvGrpSpPr>
          <p:cNvPr id="117" name="Group 116"/>
          <p:cNvGrpSpPr/>
          <p:nvPr/>
        </p:nvGrpSpPr>
        <p:grpSpPr>
          <a:xfrm rot="198573">
            <a:off x="899456" y="2684219"/>
            <a:ext cx="1616019"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grpSp>
      <p:grpSp>
        <p:nvGrpSpPr>
          <p:cNvPr id="146" name="Group 5"/>
          <p:cNvGrpSpPr>
            <a:grpSpLocks noChangeAspect="1"/>
          </p:cNvGrpSpPr>
          <p:nvPr/>
        </p:nvGrpSpPr>
        <p:grpSpPr bwMode="auto">
          <a:xfrm>
            <a:off x="6875516" y="4138361"/>
            <a:ext cx="2267293"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1" name="Group 64"/>
          <p:cNvGrpSpPr>
            <a:grpSpLocks noChangeAspect="1"/>
          </p:cNvGrpSpPr>
          <p:nvPr/>
        </p:nvGrpSpPr>
        <p:grpSpPr bwMode="auto">
          <a:xfrm rot="12827499" flipH="1">
            <a:off x="8520313" y="2338535"/>
            <a:ext cx="362814"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ctrTitle"/>
          </p:nvPr>
        </p:nvSpPr>
        <p:spPr>
          <a:xfrm>
            <a:off x="2010966" y="165020"/>
            <a:ext cx="7020314" cy="2263258"/>
          </a:xfrm>
        </p:spPr>
        <p:txBody>
          <a:bodyPr anchor="b">
            <a:normAutofit/>
          </a:bodyPr>
          <a:lstStyle>
            <a:lvl1pPr algn="ctr">
              <a:defRPr sz="4950"/>
            </a:lvl1pPr>
          </a:lstStyle>
          <a:p>
            <a:r>
              <a:rPr lang="en-US"/>
              <a:t>Click to edit Master title style</a:t>
            </a:r>
            <a:endParaRPr/>
          </a:p>
        </p:txBody>
      </p:sp>
      <p:sp>
        <p:nvSpPr>
          <p:cNvPr id="3" name="Subtitle 2"/>
          <p:cNvSpPr>
            <a:spLocks noGrp="1"/>
          </p:cNvSpPr>
          <p:nvPr>
            <p:ph type="subTitle" idx="1"/>
          </p:nvPr>
        </p:nvSpPr>
        <p:spPr>
          <a:xfrm>
            <a:off x="2927497" y="2476917"/>
            <a:ext cx="5187252" cy="1771600"/>
          </a:xfrm>
        </p:spPr>
        <p:txBody>
          <a:bodyPr>
            <a:normAutofit/>
          </a:bodyPr>
          <a:lstStyle>
            <a:lvl1pPr marL="0" indent="0" algn="ctr">
              <a:spcBef>
                <a:spcPts val="0"/>
              </a:spcBef>
              <a:buNone/>
              <a:defRPr sz="3600" cap="none" baseline="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endParaRPr/>
          </a:p>
        </p:txBody>
      </p:sp>
    </p:spTree>
    <p:extLst>
      <p:ext uri="{BB962C8B-B14F-4D97-AF65-F5344CB8AC3E}">
        <p14:creationId xmlns:p14="http://schemas.microsoft.com/office/powerpoint/2010/main" val="190230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4217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3000" y="1485900"/>
            <a:ext cx="6858001" cy="2933700"/>
          </a:xfrm>
        </p:spPr>
        <p:txBody>
          <a:bodyPr anchor="b">
            <a:normAutofit/>
          </a:bodyPr>
          <a:lstStyle>
            <a:lvl1pPr algn="l">
              <a:defRPr sz="3900" b="0"/>
            </a:lvl1pPr>
          </a:lstStyle>
          <a:p>
            <a:r>
              <a:rPr lang="en-US"/>
              <a:t>Click to edit Master title style</a:t>
            </a:r>
            <a:endParaRPr/>
          </a:p>
        </p:txBody>
      </p:sp>
      <p:sp>
        <p:nvSpPr>
          <p:cNvPr id="3" name="Text Placeholder 2"/>
          <p:cNvSpPr>
            <a:spLocks noGrp="1"/>
          </p:cNvSpPr>
          <p:nvPr>
            <p:ph type="body" idx="1"/>
          </p:nvPr>
        </p:nvSpPr>
        <p:spPr>
          <a:xfrm>
            <a:off x="1141810" y="4454034"/>
            <a:ext cx="6858000" cy="1184766"/>
          </a:xfrm>
        </p:spPr>
        <p:txBody>
          <a:bodyPr anchor="t">
            <a:normAutofit/>
          </a:bodyPr>
          <a:lstStyle>
            <a:lvl1pPr marL="0" indent="0" algn="l">
              <a:spcBef>
                <a:spcPts val="0"/>
              </a:spcBef>
              <a:buNone/>
              <a:defRPr sz="1800" cap="none" baseline="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14ADD0-1074-446D-BD4E-C5F6DBE742F4}"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54101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6429"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32877"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14ADD0-1074-446D-BD4E-C5F6DBE742F4}" type="datetimeFigureOut">
              <a:rPr lang="en-US" smtClean="0"/>
              <a:pPr/>
              <a:t>6/20/2020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823368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6429"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146429"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32877"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32877"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14ADD0-1074-446D-BD4E-C5F6DBE742F4}" type="datetimeFigureOut">
              <a:rPr lang="en-US" smtClean="0"/>
              <a:pPr/>
              <a:t>6/20/2020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0895C8-5CE9-41DB-AC56-9DBE35E21820}" type="slidenum">
              <a:rPr lang="en-US" smtClean="0"/>
              <a:pPr/>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348556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6482633" y="3888585"/>
            <a:ext cx="159761"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7" name="Freeform 50"/>
          <p:cNvSpPr>
            <a:spLocks/>
          </p:cNvSpPr>
          <p:nvPr/>
        </p:nvSpPr>
        <p:spPr bwMode="auto">
          <a:xfrm>
            <a:off x="5085159" y="4191000"/>
            <a:ext cx="405747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94" y="4572001"/>
            <a:ext cx="8561457"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grpSp>
        <p:nvGrpSpPr>
          <p:cNvPr id="9" name="Group 69"/>
          <p:cNvGrpSpPr>
            <a:grpSpLocks noChangeAspect="1"/>
          </p:cNvGrpSpPr>
          <p:nvPr/>
        </p:nvGrpSpPr>
        <p:grpSpPr bwMode="auto">
          <a:xfrm flipH="1">
            <a:off x="7299178" y="958654"/>
            <a:ext cx="1050614"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3" name="Group 69"/>
          <p:cNvGrpSpPr>
            <a:grpSpLocks noChangeAspect="1"/>
          </p:cNvGrpSpPr>
          <p:nvPr/>
        </p:nvGrpSpPr>
        <p:grpSpPr bwMode="auto">
          <a:xfrm>
            <a:off x="8171259" y="1248597"/>
            <a:ext cx="941097"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7" name="Group 69"/>
          <p:cNvGrpSpPr>
            <a:grpSpLocks noChangeAspect="1"/>
          </p:cNvGrpSpPr>
          <p:nvPr/>
        </p:nvGrpSpPr>
        <p:grpSpPr bwMode="auto">
          <a:xfrm>
            <a:off x="6815590" y="2736977"/>
            <a:ext cx="679655"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0" name="Group 50"/>
          <p:cNvGrpSpPr>
            <a:grpSpLocks noChangeAspect="1"/>
          </p:cNvGrpSpPr>
          <p:nvPr/>
        </p:nvGrpSpPr>
        <p:grpSpPr bwMode="auto">
          <a:xfrm>
            <a:off x="7885509" y="2438401"/>
            <a:ext cx="1113762"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89" name="Group 5"/>
          <p:cNvGrpSpPr>
            <a:grpSpLocks noChangeAspect="1"/>
          </p:cNvGrpSpPr>
          <p:nvPr/>
        </p:nvGrpSpPr>
        <p:grpSpPr bwMode="auto">
          <a:xfrm>
            <a:off x="5991045" y="2988646"/>
            <a:ext cx="1829681"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310" name="Freeform 52"/>
          <p:cNvSpPr>
            <a:spLocks/>
          </p:cNvSpPr>
          <p:nvPr/>
        </p:nvSpPr>
        <p:spPr bwMode="auto">
          <a:xfrm>
            <a:off x="1" y="5181601"/>
            <a:ext cx="8372756"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311" name="Group 29"/>
          <p:cNvGrpSpPr>
            <a:grpSpLocks noChangeAspect="1"/>
          </p:cNvGrpSpPr>
          <p:nvPr/>
        </p:nvGrpSpPr>
        <p:grpSpPr bwMode="auto">
          <a:xfrm flipH="1">
            <a:off x="6893653" y="4800600"/>
            <a:ext cx="2249156"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8" name="Group 347"/>
          <p:cNvGrpSpPr/>
          <p:nvPr/>
        </p:nvGrpSpPr>
        <p:grpSpPr>
          <a:xfrm>
            <a:off x="-1191" y="3799402"/>
            <a:ext cx="3289808"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grpSp>
        <p:nvGrpSpPr>
          <p:cNvPr id="422" name="Group 52"/>
          <p:cNvGrpSpPr>
            <a:grpSpLocks noChangeAspect="1"/>
          </p:cNvGrpSpPr>
          <p:nvPr/>
        </p:nvGrpSpPr>
        <p:grpSpPr bwMode="auto">
          <a:xfrm rot="19948164">
            <a:off x="276934" y="506292"/>
            <a:ext cx="669674"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1" name="Group 52"/>
          <p:cNvGrpSpPr>
            <a:grpSpLocks noChangeAspect="1"/>
          </p:cNvGrpSpPr>
          <p:nvPr/>
        </p:nvGrpSpPr>
        <p:grpSpPr bwMode="auto">
          <a:xfrm rot="5825446">
            <a:off x="8675798" y="452755"/>
            <a:ext cx="408172" cy="350313"/>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40" name="Group 66"/>
          <p:cNvGrpSpPr>
            <a:grpSpLocks noChangeAspect="1"/>
          </p:cNvGrpSpPr>
          <p:nvPr/>
        </p:nvGrpSpPr>
        <p:grpSpPr bwMode="auto">
          <a:xfrm>
            <a:off x="17578" y="3048994"/>
            <a:ext cx="291131"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title"/>
          </p:nvPr>
        </p:nvSpPr>
        <p:spPr>
          <a:xfrm>
            <a:off x="1526178" y="828877"/>
            <a:ext cx="4543914" cy="3507549"/>
          </a:xfrm>
        </p:spPr>
        <p:txBody>
          <a:bodyPr anchor="ctr">
            <a:normAutofit/>
          </a:bodyPr>
          <a:lstStyle>
            <a:lvl1pPr algn="ctr">
              <a:defRPr sz="4500"/>
            </a:lvl1pPr>
          </a:lstStyle>
          <a:p>
            <a:r>
              <a:rPr lang="en-US"/>
              <a:t>Click to edit Master title style</a:t>
            </a:r>
            <a:endParaRPr/>
          </a:p>
        </p:txBody>
      </p:sp>
      <p:sp>
        <p:nvSpPr>
          <p:cNvPr id="3" name="Date Placeholder 2"/>
          <p:cNvSpPr>
            <a:spLocks noGrp="1"/>
          </p:cNvSpPr>
          <p:nvPr>
            <p:ph type="dt" sz="half" idx="10"/>
          </p:nvPr>
        </p:nvSpPr>
        <p:spPr/>
        <p:txBody>
          <a:bodyPr/>
          <a:lstStyle/>
          <a:p>
            <a:fld id="{8A14ADD0-1074-446D-BD4E-C5F6DBE742F4}" type="datetimeFigureOut">
              <a:rPr lang="en-US" smtClean="0"/>
              <a:pPr/>
              <a:t>6/20/2020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48293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ADD0-1074-446D-BD4E-C5F6DBE742F4}" type="datetimeFigureOut">
              <a:rPr lang="en-US" smtClean="0"/>
              <a:pPr/>
              <a:t>6/20/2020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171682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a:t>Click to edit Master title style</a:t>
            </a:r>
            <a:endParaRPr/>
          </a:p>
        </p:txBody>
      </p:sp>
      <p:sp>
        <p:nvSpPr>
          <p:cNvPr id="3" name="Content Placeholder 2"/>
          <p:cNvSpPr>
            <a:spLocks noGrp="1"/>
          </p:cNvSpPr>
          <p:nvPr>
            <p:ph idx="1"/>
          </p:nvPr>
        </p:nvSpPr>
        <p:spPr>
          <a:xfrm>
            <a:off x="3360420" y="457200"/>
            <a:ext cx="5006340" cy="59436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6/20/2020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047644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a:t>Click to edit Master title style</a:t>
            </a:r>
            <a:endParaRPr/>
          </a:p>
        </p:txBody>
      </p:sp>
      <p:sp>
        <p:nvSpPr>
          <p:cNvPr id="3" name="Picture Placeholder 2"/>
          <p:cNvSpPr>
            <a:spLocks noGrp="1"/>
          </p:cNvSpPr>
          <p:nvPr>
            <p:ph type="pic" idx="1"/>
          </p:nvPr>
        </p:nvSpPr>
        <p:spPr>
          <a:xfrm>
            <a:off x="3360420" y="457200"/>
            <a:ext cx="5006340" cy="5943600"/>
          </a:xfrm>
          <a:solidFill>
            <a:schemeClr val="bg1">
              <a:lumMod val="95000"/>
            </a:schemeClr>
          </a:solidFill>
        </p:spPr>
        <p:txBody>
          <a:bodyPr>
            <a:normAutofit/>
          </a:bodyPr>
          <a:lstStyle>
            <a:lvl1pPr marL="0" indent="0" algn="ctr">
              <a:buNone/>
              <a:defRPr sz="15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6/20/2020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8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103680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92667"/>
            <a:ext cx="1971675" cy="5579533"/>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628650" y="592667"/>
            <a:ext cx="5800725" cy="55795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46742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6571059" y="5521528"/>
            <a:ext cx="257157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1" y="5652179"/>
            <a:ext cx="8561363"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9" name="Freeform 51"/>
          <p:cNvSpPr>
            <a:spLocks/>
          </p:cNvSpPr>
          <p:nvPr/>
        </p:nvSpPr>
        <p:spPr bwMode="auto">
          <a:xfrm>
            <a:off x="-10311" y="5865036"/>
            <a:ext cx="8561363"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10" name="Group 66"/>
          <p:cNvGrpSpPr>
            <a:grpSpLocks noChangeAspect="1"/>
          </p:cNvGrpSpPr>
          <p:nvPr/>
        </p:nvGrpSpPr>
        <p:grpSpPr bwMode="auto">
          <a:xfrm>
            <a:off x="8735766" y="947577"/>
            <a:ext cx="319984"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9" name="Group 18"/>
          <p:cNvGrpSpPr/>
          <p:nvPr/>
        </p:nvGrpSpPr>
        <p:grpSpPr>
          <a:xfrm>
            <a:off x="8481696" y="6212029"/>
            <a:ext cx="656603"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 name="Group 5"/>
          <p:cNvGrpSpPr>
            <a:grpSpLocks noChangeAspect="1"/>
          </p:cNvGrpSpPr>
          <p:nvPr/>
        </p:nvGrpSpPr>
        <p:grpSpPr bwMode="auto">
          <a:xfrm>
            <a:off x="1831" y="2873890"/>
            <a:ext cx="447921"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 name="Group 16"/>
          <p:cNvGrpSpPr>
            <a:grpSpLocks noChangeAspect="1"/>
          </p:cNvGrpSpPr>
          <p:nvPr/>
        </p:nvGrpSpPr>
        <p:grpSpPr bwMode="auto">
          <a:xfrm>
            <a:off x="104629" y="-13010"/>
            <a:ext cx="1037180"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 name="Group 28"/>
          <p:cNvGrpSpPr>
            <a:grpSpLocks noChangeAspect="1"/>
          </p:cNvGrpSpPr>
          <p:nvPr/>
        </p:nvGrpSpPr>
        <p:grpSpPr bwMode="auto">
          <a:xfrm>
            <a:off x="0" y="5007562"/>
            <a:ext cx="515890"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52" name="Group 52"/>
          <p:cNvGrpSpPr>
            <a:grpSpLocks noChangeAspect="1"/>
          </p:cNvGrpSpPr>
          <p:nvPr/>
        </p:nvGrpSpPr>
        <p:grpSpPr bwMode="auto">
          <a:xfrm rot="19948164">
            <a:off x="8357436" y="105148"/>
            <a:ext cx="506303"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61" name="Group 64"/>
          <p:cNvGrpSpPr>
            <a:grpSpLocks noChangeAspect="1"/>
          </p:cNvGrpSpPr>
          <p:nvPr/>
        </p:nvGrpSpPr>
        <p:grpSpPr bwMode="auto">
          <a:xfrm flipH="1">
            <a:off x="8086999" y="2958793"/>
            <a:ext cx="77118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Placeholder 1"/>
          <p:cNvSpPr>
            <a:spLocks noGrp="1"/>
          </p:cNvSpPr>
          <p:nvPr>
            <p:ph type="title"/>
          </p:nvPr>
        </p:nvSpPr>
        <p:spPr>
          <a:xfrm>
            <a:off x="1143000" y="78910"/>
            <a:ext cx="6850298"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146429" y="1485901"/>
            <a:ext cx="6851142" cy="41529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6656832" y="6601968"/>
            <a:ext cx="720090" cy="237744"/>
          </a:xfrm>
          <a:prstGeom prst="rect">
            <a:avLst/>
          </a:prstGeom>
        </p:spPr>
        <p:txBody>
          <a:bodyPr vert="horz" lIns="91440" tIns="45720" rIns="91440" bIns="45720" rtlCol="0" anchor="ctr"/>
          <a:lstStyle>
            <a:lvl1pPr algn="r">
              <a:defRPr sz="600">
                <a:solidFill>
                  <a:schemeClr val="tx1"/>
                </a:solidFill>
              </a:defRPr>
            </a:lvl1pPr>
          </a:lstStyle>
          <a:p>
            <a:fld id="{8A14ADD0-1074-446D-BD4E-C5F6DBE742F4}" type="datetimeFigureOut">
              <a:rPr lang="en-US" smtClean="0"/>
              <a:pPr/>
              <a:t>6/20/2020</a:t>
            </a:fld>
            <a:endParaRPr lang="en-US"/>
          </a:p>
        </p:txBody>
      </p:sp>
      <p:sp>
        <p:nvSpPr>
          <p:cNvPr id="5" name="Footer Placeholder 4"/>
          <p:cNvSpPr>
            <a:spLocks noGrp="1"/>
          </p:cNvSpPr>
          <p:nvPr>
            <p:ph type="ftr" sz="quarter" idx="3"/>
          </p:nvPr>
        </p:nvSpPr>
        <p:spPr>
          <a:xfrm>
            <a:off x="1141809" y="6601968"/>
            <a:ext cx="5233845" cy="237744"/>
          </a:xfrm>
          <a:prstGeom prst="rect">
            <a:avLst/>
          </a:prstGeom>
        </p:spPr>
        <p:txBody>
          <a:bodyPr vert="horz" lIns="91440" tIns="45720" rIns="91440" bIns="45720" rtlCol="0" anchor="ctr"/>
          <a:lstStyle>
            <a:lvl1pPr algn="l">
              <a:defRPr sz="600" cap="none" baseline="0">
                <a:solidFill>
                  <a:schemeClr val="tx1"/>
                </a:solidFill>
              </a:defRPr>
            </a:lvl1pPr>
          </a:lstStyle>
          <a:p>
            <a:endParaRPr lang="en-US"/>
          </a:p>
        </p:txBody>
      </p:sp>
      <p:sp>
        <p:nvSpPr>
          <p:cNvPr id="6" name="Slide Number Placeholder 5"/>
          <p:cNvSpPr>
            <a:spLocks noGrp="1"/>
          </p:cNvSpPr>
          <p:nvPr>
            <p:ph type="sldNum" sz="quarter" idx="4"/>
          </p:nvPr>
        </p:nvSpPr>
        <p:spPr>
          <a:xfrm>
            <a:off x="7517511" y="6601968"/>
            <a:ext cx="480060" cy="237744"/>
          </a:xfrm>
          <a:prstGeom prst="rect">
            <a:avLst/>
          </a:prstGeom>
        </p:spPr>
        <p:txBody>
          <a:bodyPr vert="horz" lIns="91440" tIns="45720" rIns="91440" bIns="45720" rtlCol="0" anchor="ctr"/>
          <a:lstStyle>
            <a:lvl1pPr algn="r">
              <a:defRPr sz="600">
                <a:solidFill>
                  <a:schemeClr val="tx1"/>
                </a:solidFill>
              </a:defRPr>
            </a:lvl1pPr>
          </a:lstStyle>
          <a:p>
            <a:fld id="{5F0895C8-5CE9-41DB-AC56-9DBE35E21820}" type="slidenum">
              <a:rPr lang="en-US" smtClean="0"/>
              <a:pPr/>
              <a:t>‹#›</a:t>
            </a:fld>
            <a:endParaRPr lang="en-US"/>
          </a:p>
        </p:txBody>
      </p:sp>
    </p:spTree>
    <p:extLst>
      <p:ext uri="{BB962C8B-B14F-4D97-AF65-F5344CB8AC3E}">
        <p14:creationId xmlns:p14="http://schemas.microsoft.com/office/powerpoint/2010/main" val="11922382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685800" rtl="0" eaLnBrk="1" latinLnBrk="0" hangingPunct="1">
        <a:lnSpc>
          <a:spcPct val="90000"/>
        </a:lnSpc>
        <a:spcBef>
          <a:spcPct val="0"/>
        </a:spcBef>
        <a:buFont typeface="Arial" pitchFamily="34" charset="0"/>
        <a:buNone/>
        <a:defRPr sz="2550" kern="1200">
          <a:solidFill>
            <a:schemeClr val="tx1"/>
          </a:solidFill>
          <a:latin typeface="+mj-lt"/>
          <a:ea typeface="+mj-ea"/>
          <a:cs typeface="+mj-cs"/>
        </a:defRPr>
      </a:lvl1pPr>
    </p:titleStyle>
    <p:bodyStyle>
      <a:lvl1pPr marL="205740" indent="-171450" algn="l" defTabSz="685800" rtl="0" eaLnBrk="1" latinLnBrk="0" hangingPunct="1">
        <a:lnSpc>
          <a:spcPct val="100000"/>
        </a:lnSpc>
        <a:spcBef>
          <a:spcPts val="1350"/>
        </a:spcBef>
        <a:buClr>
          <a:schemeClr val="tx1">
            <a:lumMod val="75000"/>
            <a:lumOff val="25000"/>
          </a:schemeClr>
        </a:buClr>
        <a:buSzPct val="100000"/>
        <a:buFont typeface="Arial" pitchFamily="34" charset="0"/>
        <a:buChar char="•"/>
        <a:defRPr sz="1500" kern="1200">
          <a:solidFill>
            <a:schemeClr val="tx1"/>
          </a:solidFill>
          <a:latin typeface="+mn-lt"/>
          <a:ea typeface="+mn-ea"/>
          <a:cs typeface="+mn-cs"/>
        </a:defRPr>
      </a:lvl1pPr>
      <a:lvl2pPr marL="445770" indent="-171450" algn="l" defTabSz="685800" rtl="0" eaLnBrk="1" latinLnBrk="0" hangingPunct="1">
        <a:lnSpc>
          <a:spcPct val="100000"/>
        </a:lnSpc>
        <a:spcBef>
          <a:spcPts val="750"/>
        </a:spcBef>
        <a:buClr>
          <a:schemeClr val="tx1">
            <a:lumMod val="75000"/>
            <a:lumOff val="25000"/>
          </a:schemeClr>
        </a:buClr>
        <a:buSzPct val="100000"/>
        <a:buFont typeface="Arial" pitchFamily="34" charset="0"/>
        <a:buChar char="•"/>
        <a:defRPr sz="1350" kern="1200">
          <a:solidFill>
            <a:schemeClr val="tx1"/>
          </a:solidFill>
          <a:latin typeface="+mn-lt"/>
          <a:ea typeface="+mn-ea"/>
          <a:cs typeface="+mn-cs"/>
        </a:defRPr>
      </a:lvl2pPr>
      <a:lvl3pPr marL="68580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200" kern="1200">
          <a:solidFill>
            <a:schemeClr val="tx1"/>
          </a:solidFill>
          <a:latin typeface="+mn-lt"/>
          <a:ea typeface="+mn-ea"/>
          <a:cs typeface="+mn-cs"/>
        </a:defRPr>
      </a:lvl3pPr>
      <a:lvl4pPr marL="92583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4pPr>
      <a:lvl5pPr marL="116586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mailto:lytutrong@lytc.edu.vn" TargetMode="External"/><Relationship Id="rId2" Type="http://schemas.openxmlformats.org/officeDocument/2006/relationships/hyperlink" Target="http://lttc.edu.vn/"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6870" y="1624085"/>
            <a:ext cx="8079458" cy="4844954"/>
          </a:xfrm>
        </p:spPr>
        <p:txBody>
          <a:bodyPr>
            <a:normAutofit/>
          </a:bodyPr>
          <a:lstStyle/>
          <a:p>
            <a:pPr marL="34290" indent="0" algn="ctr">
              <a:buNone/>
            </a:pPr>
            <a:endParaRPr lang="en-US" sz="1000" b="1" dirty="0"/>
          </a:p>
          <a:p>
            <a:pPr marL="34290" indent="0" algn="ctr">
              <a:buNone/>
            </a:pPr>
            <a:r>
              <a:rPr lang="en-US" sz="6000" b="1" dirty="0">
                <a:latin typeface="Times New Roman" pitchFamily="18" charset="0"/>
                <a:cs typeface="Times New Roman" pitchFamily="18" charset="0"/>
              </a:rPr>
              <a:t>HỌP PHỤ HUYNH HỌC SINH </a:t>
            </a:r>
          </a:p>
          <a:p>
            <a:pPr marL="34290" indent="0" algn="ctr">
              <a:buNone/>
            </a:pPr>
            <a:r>
              <a:rPr lang="en-US" sz="5400" b="1">
                <a:latin typeface="Times New Roman" pitchFamily="18" charset="0"/>
                <a:cs typeface="Times New Roman" pitchFamily="18" charset="0"/>
              </a:rPr>
              <a:t>KHÓA </a:t>
            </a:r>
            <a:r>
              <a:rPr lang="en-US" sz="5400" b="1" smtClean="0">
                <a:latin typeface="Times New Roman" pitchFamily="18" charset="0"/>
                <a:cs typeface="Times New Roman" pitchFamily="18" charset="0"/>
              </a:rPr>
              <a:t>19T4</a:t>
            </a:r>
            <a:r>
              <a:rPr lang="en-US" sz="3600" b="1" smtClean="0">
                <a:latin typeface="Times New Roman" pitchFamily="18" charset="0"/>
                <a:cs typeface="Times New Roman" pitchFamily="18" charset="0"/>
              </a:rPr>
              <a:t> </a:t>
            </a:r>
            <a:endParaRPr lang="en-US" sz="3600" dirty="0">
              <a:latin typeface="Times New Roman" pitchFamily="18" charset="0"/>
              <a:cs typeface="Times New Roman" pitchFamily="18" charset="0"/>
            </a:endParaRPr>
          </a:p>
          <a:p>
            <a:pPr marL="34290" indent="0" algn="ctr">
              <a:buNone/>
            </a:pPr>
            <a:r>
              <a:rPr lang="en-US" sz="4000" b="1">
                <a:latin typeface="Times New Roman" pitchFamily="18" charset="0"/>
                <a:cs typeface="Times New Roman" pitchFamily="18" charset="0"/>
              </a:rPr>
              <a:t>NGÀY </a:t>
            </a:r>
            <a:r>
              <a:rPr lang="en-US" sz="4000" b="1" smtClean="0">
                <a:latin typeface="Times New Roman" pitchFamily="18" charset="0"/>
                <a:cs typeface="Times New Roman" pitchFamily="18" charset="0"/>
              </a:rPr>
              <a:t>21/6/2020</a:t>
            </a:r>
            <a:endParaRPr lang="en-US" sz="4000" b="1" dirty="0">
              <a:latin typeface="Times New Roman" pitchFamily="18" charset="0"/>
              <a:cs typeface="Times New Roman" pitchFamily="18" charset="0"/>
            </a:endParaRP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29646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556146"/>
            <a:ext cx="5445457" cy="1832212"/>
          </a:xfrm>
          <a:prstGeom prst="rect">
            <a:avLst/>
          </a:prstGeom>
        </p:spPr>
      </p:pic>
      <p:sp>
        <p:nvSpPr>
          <p:cNvPr id="8" name="TextBox 7"/>
          <p:cNvSpPr txBox="1"/>
          <p:nvPr/>
        </p:nvSpPr>
        <p:spPr>
          <a:xfrm>
            <a:off x="464025" y="2524836"/>
            <a:ext cx="8284190" cy="2400657"/>
          </a:xfrm>
          <a:prstGeom prst="rect">
            <a:avLst/>
          </a:prstGeom>
          <a:noFill/>
        </p:spPr>
        <p:txBody>
          <a:bodyPr wrap="square" rtlCol="0">
            <a:spAutoFit/>
          </a:bodyPr>
          <a:lstStyle/>
          <a:p>
            <a:pPr algn="ctr"/>
            <a:r>
              <a:rPr lang="en-US" sz="5000" b="1" dirty="0">
                <a:latin typeface="Times New Roman" pitchFamily="18" charset="0"/>
                <a:cs typeface="Times New Roman" pitchFamily="18" charset="0"/>
              </a:rPr>
              <a:t>NHIỆT LIỆT CHÀO ĐÓN PHỤ HUYNH HỌC SINH </a:t>
            </a:r>
          </a:p>
          <a:p>
            <a:pPr algn="ctr"/>
            <a:r>
              <a:rPr lang="en-US" sz="5000" b="1" dirty="0">
                <a:latin typeface="Times New Roman" pitchFamily="18" charset="0"/>
                <a:cs typeface="Times New Roman" pitchFamily="18" charset="0"/>
              </a:rPr>
              <a:t>LỚP</a:t>
            </a:r>
            <a:r>
              <a:rPr lang="en-US" sz="5000" b="1">
                <a:latin typeface="Times New Roman" pitchFamily="18" charset="0"/>
                <a:cs typeface="Times New Roman" pitchFamily="18" charset="0"/>
              </a:rPr>
              <a:t>:  </a:t>
            </a:r>
            <a:r>
              <a:rPr lang="en-US" sz="5000" b="1" smtClean="0">
                <a:latin typeface="Times New Roman" pitchFamily="18" charset="0"/>
                <a:cs typeface="Times New Roman" pitchFamily="18" charset="0"/>
              </a:rPr>
              <a:t>19T4 </a:t>
            </a:r>
            <a:r>
              <a:rPr lang="en-US" sz="5000" b="1">
                <a:latin typeface="Times New Roman" pitchFamily="18" charset="0"/>
                <a:cs typeface="Times New Roman" pitchFamily="18" charset="0"/>
              </a:rPr>
              <a:t>– </a:t>
            </a:r>
            <a:r>
              <a:rPr lang="en-US" sz="5000" b="1" smtClean="0">
                <a:latin typeface="Times New Roman" pitchFamily="18" charset="0"/>
                <a:cs typeface="Times New Roman" pitchFamily="18" charset="0"/>
              </a:rPr>
              <a:t>CNO1</a:t>
            </a:r>
            <a:endParaRPr lang="en-US" sz="5000" b="1" dirty="0">
              <a:latin typeface="Times New Roman" pitchFamily="18" charset="0"/>
              <a:cs typeface="Times New Roman" pitchFamily="18" charset="0"/>
            </a:endParaRPr>
          </a:p>
        </p:txBody>
      </p:sp>
    </p:spTree>
    <p:extLst>
      <p:ext uri="{BB962C8B-B14F-4D97-AF65-F5344CB8AC3E}">
        <p14:creationId xmlns:p14="http://schemas.microsoft.com/office/powerpoint/2010/main" val="1146472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C759AD-5978-4DFB-99F2-7075437A8A67}"/>
              </a:ext>
            </a:extLst>
          </p:cNvPr>
          <p:cNvSpPr>
            <a:spLocks noGrp="1"/>
          </p:cNvSpPr>
          <p:nvPr>
            <p:ph type="title"/>
          </p:nvPr>
        </p:nvSpPr>
        <p:spPr>
          <a:xfrm>
            <a:off x="1322362" y="0"/>
            <a:ext cx="6330463" cy="675249"/>
          </a:xfrm>
        </p:spPr>
        <p:txBody>
          <a:bodyPr>
            <a:normAutofit/>
          </a:bodyPr>
          <a:lstStyle/>
          <a:p>
            <a:pPr eaLnBrk="1" fontAlgn="auto" hangingPunct="1">
              <a:spcAft>
                <a:spcPts val="0"/>
              </a:spcAft>
              <a:defRPr/>
            </a:pPr>
            <a:r>
              <a:rPr lang="en-US" sz="2800" dirty="0">
                <a:latin typeface="Times New Roman" panose="02020603050405020304" pitchFamily="18" charset="0"/>
                <a:cs typeface="Times New Roman" panose="02020603050405020304" pitchFamily="18" charset="0"/>
              </a:rPr>
              <a:t>NỘI DUNG</a:t>
            </a:r>
          </a:p>
        </p:txBody>
      </p:sp>
      <p:sp>
        <p:nvSpPr>
          <p:cNvPr id="3" name="Content Placeholder 2">
            <a:extLst>
              <a:ext uri="{FF2B5EF4-FFF2-40B4-BE49-F238E27FC236}">
                <a16:creationId xmlns:a16="http://schemas.microsoft.com/office/drawing/2014/main" xmlns="" id="{923FAB80-C914-46C8-A006-CBE856BA1708}"/>
              </a:ext>
            </a:extLst>
          </p:cNvPr>
          <p:cNvSpPr>
            <a:spLocks noGrp="1"/>
          </p:cNvSpPr>
          <p:nvPr>
            <p:ph idx="1"/>
          </p:nvPr>
        </p:nvSpPr>
        <p:spPr>
          <a:xfrm>
            <a:off x="0" y="675249"/>
            <a:ext cx="9144001" cy="6182751"/>
          </a:xfrm>
        </p:spPr>
        <p:txBody>
          <a:bodyPr>
            <a:normAutofit/>
          </a:bodyPr>
          <a:lstStyle/>
          <a:p>
            <a:pPr eaLnBrk="1" fontAlgn="auto" hangingPunct="1">
              <a:spcAft>
                <a:spcPts val="0"/>
              </a:spcAft>
              <a:defRPr/>
            </a:pPr>
            <a:r>
              <a:rPr lang="en-US" sz="3800" dirty="0" err="1">
                <a:latin typeface="Times New Roman" panose="02020603050405020304" pitchFamily="18" charset="0"/>
                <a:cs typeface="Times New Roman" panose="02020603050405020304" pitchFamily="18" charset="0"/>
              </a:rPr>
              <a:t>Báo</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cáo</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tình</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hình</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học</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tập-rèn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luyện</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của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lớp</a:t>
            </a:r>
            <a:endParaRPr lang="en-US" sz="3800" dirty="0">
              <a:latin typeface="Times New Roman" panose="02020603050405020304" pitchFamily="18" charset="0"/>
              <a:cs typeface="Times New Roman" panose="02020603050405020304" pitchFamily="18" charset="0"/>
            </a:endParaRPr>
          </a:p>
          <a:p>
            <a:pPr eaLnBrk="1" fontAlgn="auto" hangingPunct="1">
              <a:spcAft>
                <a:spcPts val="0"/>
              </a:spcAft>
              <a:defRPr/>
            </a:pPr>
            <a:r>
              <a:rPr lang="en-US" sz="3600" dirty="0" err="1">
                <a:latin typeface="Times New Roman" panose="02020603050405020304" pitchFamily="18" charset="0"/>
                <a:cs typeface="Times New Roman" panose="02020603050405020304" pitchFamily="18" charset="0"/>
              </a:rPr>
              <a:t>Những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giải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pháp</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nâng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cao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chất</a:t>
            </a:r>
            <a:r>
              <a:rPr lang="en-US" sz="3600" dirty="0">
                <a:latin typeface="Times New Roman" panose="02020603050405020304" pitchFamily="18" charset="0"/>
                <a:cs typeface="Times New Roman" panose="02020603050405020304" pitchFamily="18" charset="0"/>
              </a:rPr>
              <a:t> l</a:t>
            </a:r>
            <a:r>
              <a:rPr lang="vi-VN" sz="3600" dirty="0">
                <a:latin typeface="Times New Roman" panose="02020603050405020304" pitchFamily="18" charset="0"/>
                <a:cs typeface="Times New Roman" panose="02020603050405020304" pitchFamily="18" charset="0"/>
              </a:rPr>
              <a:t>ư</a:t>
            </a:r>
            <a:r>
              <a:rPr lang="en-US" sz="3600" dirty="0" err="1">
                <a:latin typeface="Times New Roman" panose="02020603050405020304" pitchFamily="18" charset="0"/>
                <a:cs typeface="Times New Roman" panose="02020603050405020304" pitchFamily="18" charset="0"/>
              </a:rPr>
              <a:t>ợng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học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tập</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rèn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luyện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và</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giáo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dục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đạo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đức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lối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sống</a:t>
            </a:r>
            <a:r>
              <a:rPr lang="en-US" sz="36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cho</a:t>
            </a:r>
            <a:r>
              <a:rPr lang="en-US" sz="3000" dirty="0">
                <a:latin typeface="Times New Roman" panose="02020603050405020304" pitchFamily="18" charset="0"/>
                <a:cs typeface="Times New Roman" panose="02020603050405020304" pitchFamily="18" charset="0"/>
              </a:rPr>
              <a:t> HSSV</a:t>
            </a:r>
          </a:p>
          <a:p>
            <a:pPr eaLnBrk="1" fontAlgn="auto" hangingPunct="1">
              <a:spcAft>
                <a:spcPts val="0"/>
              </a:spcAft>
              <a:defRPr/>
            </a:pPr>
            <a:r>
              <a:rPr lang="en-US" sz="3800" dirty="0" err="1">
                <a:latin typeface="Times New Roman" panose="02020603050405020304" pitchFamily="18" charset="0"/>
                <a:cs typeface="Times New Roman" panose="02020603050405020304" pitchFamily="18" charset="0"/>
              </a:rPr>
              <a:t>Góp</a:t>
            </a:r>
            <a:r>
              <a:rPr lang="en-US" sz="3800" dirty="0">
                <a:latin typeface="Times New Roman" panose="02020603050405020304" pitchFamily="18" charset="0"/>
                <a:cs typeface="Times New Roman" panose="02020603050405020304" pitchFamily="18" charset="0"/>
              </a:rPr>
              <a:t> ý </a:t>
            </a:r>
            <a:r>
              <a:rPr lang="en-US" sz="3800" dirty="0" err="1">
                <a:latin typeface="Times New Roman" panose="02020603050405020304" pitchFamily="18" charset="0"/>
                <a:cs typeface="Times New Roman" panose="02020603050405020304" pitchFamily="18" charset="0"/>
              </a:rPr>
              <a:t>của</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phụ</a:t>
            </a:r>
            <a:r>
              <a:rPr lang="en-US" sz="3800" dirty="0">
                <a:latin typeface="Times New Roman" panose="02020603050405020304" pitchFamily="18" charset="0"/>
                <a:cs typeface="Times New Roman" panose="02020603050405020304" pitchFamily="18" charset="0"/>
              </a:rPr>
              <a:t> </a:t>
            </a:r>
            <a:r>
              <a:rPr lang="en-US" sz="3800" dirty="0" err="1">
                <a:latin typeface="Times New Roman" panose="02020603050405020304" pitchFamily="18" charset="0"/>
                <a:cs typeface="Times New Roman" panose="02020603050405020304" pitchFamily="18" charset="0"/>
              </a:rPr>
              <a:t>huynh</a:t>
            </a:r>
            <a:r>
              <a:rPr lang="en-US" sz="3800" dirty="0">
                <a:latin typeface="Times New Roman" panose="02020603050405020304" pitchFamily="18" charset="0"/>
                <a:cs typeface="Times New Roman" panose="02020603050405020304" pitchFamily="18" charset="0"/>
              </a:rPr>
              <a:t> HS</a:t>
            </a:r>
          </a:p>
          <a:p>
            <a:pPr eaLnBrk="1" fontAlgn="auto" hangingPunct="1">
              <a:spcAft>
                <a:spcPts val="0"/>
              </a:spcAft>
              <a:defRPr/>
            </a:pPr>
            <a:r>
              <a:rPr lang="en-US" sz="3600" dirty="0" err="1">
                <a:latin typeface="Times New Roman" panose="02020603050405020304" pitchFamily="18" charset="0"/>
                <a:cs typeface="Times New Roman" panose="02020603050405020304" pitchFamily="18" charset="0"/>
              </a:rPr>
              <a:t>Thiết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lập</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mối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hệ</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giữa</a:t>
            </a:r>
            <a:r>
              <a:rPr lang="en-US" sz="3600" dirty="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PHHS-GVCN- P. CTCT HSSV</a:t>
            </a:r>
          </a:p>
          <a:p>
            <a:pPr eaLnBrk="1" fontAlgn="auto" hangingPunct="1">
              <a:spcAft>
                <a:spcPts val="0"/>
              </a:spcAft>
              <a:defRPr/>
            </a:pPr>
            <a:r>
              <a:rPr lang="en-US" sz="3600" dirty="0" err="1">
                <a:latin typeface="Times New Roman" panose="02020603050405020304" pitchFamily="18" charset="0"/>
                <a:cs typeface="Times New Roman" panose="02020603050405020304" pitchFamily="18" charset="0"/>
              </a:rPr>
              <a:t>Nội</a:t>
            </a:r>
            <a:r>
              <a:rPr lang="en-US" sz="3600" dirty="0">
                <a:latin typeface="Times New Roman" panose="02020603050405020304" pitchFamily="18" charset="0"/>
                <a:cs typeface="Times New Roman" panose="02020603050405020304" pitchFamily="18" charset="0"/>
              </a:rPr>
              <a:t> dung </a:t>
            </a:r>
            <a:r>
              <a:rPr lang="en-US" sz="3600" dirty="0" err="1">
                <a:latin typeface="Times New Roman" panose="02020603050405020304" pitchFamily="18" charset="0"/>
                <a:cs typeface="Times New Roman" panose="02020603050405020304" pitchFamily="18" charset="0"/>
              </a:rPr>
              <a:t>khác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báo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cáo</a:t>
            </a:r>
            <a:r>
              <a:rPr lang="en-US" sz="3600" dirty="0">
                <a:latin typeface="Times New Roman" panose="02020603050405020304" pitchFamily="18" charset="0"/>
                <a:cs typeface="Times New Roman" panose="02020603050405020304" pitchFamily="18" charset="0"/>
              </a:rPr>
              <a:t> </a:t>
            </a:r>
            <a:r>
              <a:rPr lang="en-US" sz="3600" err="1">
                <a:latin typeface="Times New Roman" panose="02020603050405020304" pitchFamily="18" charset="0"/>
                <a:cs typeface="Times New Roman" panose="02020603050405020304" pitchFamily="18" charset="0"/>
              </a:rPr>
              <a:t>quỹ</a:t>
            </a:r>
            <a:r>
              <a:rPr lang="en-US" sz="360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lớp</a:t>
            </a:r>
            <a:r>
              <a:rPr lang="en-US" sz="320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BC92AC-555C-46F3-9AC5-D1261ECD3412}"/>
              </a:ext>
            </a:extLst>
          </p:cNvPr>
          <p:cNvSpPr>
            <a:spLocks noGrp="1"/>
          </p:cNvSpPr>
          <p:nvPr>
            <p:ph type="title"/>
          </p:nvPr>
        </p:nvSpPr>
        <p:spPr>
          <a:xfrm>
            <a:off x="0" y="182880"/>
            <a:ext cx="9144000" cy="1036318"/>
          </a:xfrm>
        </p:spPr>
        <p:txBody>
          <a:bodyPr>
            <a:noAutofit/>
          </a:bodyPr>
          <a:lstStyle/>
          <a:p>
            <a:pPr algn="ctr"/>
            <a:r>
              <a:rPr lang="en-US" sz="3200" b="1" dirty="0">
                <a:latin typeface="Times New Roman" panose="02020603050405020304" pitchFamily="18" charset="0"/>
                <a:cs typeface="Times New Roman" panose="02020603050405020304" pitchFamily="18" charset="0"/>
              </a:rPr>
              <a:t>        </a:t>
            </a: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
            </a: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
            </a: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
            </a: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I. BÁO CÁO TÌNH HÌNH HỌC TẬP – RÈN LUYỆN CỦA </a:t>
            </a:r>
            <a:r>
              <a:rPr lang="en-US" sz="3200" b="1">
                <a:latin typeface="Times New Roman" panose="02020603050405020304" pitchFamily="18" charset="0"/>
                <a:cs typeface="Times New Roman" panose="02020603050405020304" pitchFamily="18" charset="0"/>
              </a:rPr>
              <a:t>LỚP </a:t>
            </a:r>
            <a:r>
              <a:rPr lang="en-US" sz="3200" b="1" smtClean="0">
                <a:latin typeface="Times New Roman" panose="02020603050405020304" pitchFamily="18" charset="0"/>
                <a:cs typeface="Times New Roman" panose="02020603050405020304" pitchFamily="18" charset="0"/>
              </a:rPr>
              <a:t>HKI/2019-2020.</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05375AEA-F0E1-4E82-8CCD-C60EC03D85A4}"/>
              </a:ext>
            </a:extLst>
          </p:cNvPr>
          <p:cNvSpPr>
            <a:spLocks noGrp="1"/>
          </p:cNvSpPr>
          <p:nvPr>
            <p:ph idx="1"/>
          </p:nvPr>
        </p:nvSpPr>
        <p:spPr>
          <a:xfrm>
            <a:off x="0" y="1219198"/>
            <a:ext cx="9144000" cy="5547362"/>
          </a:xfrm>
        </p:spPr>
        <p:txBody>
          <a:bodyPr>
            <a:noAutofit/>
          </a:bodyPr>
          <a:lstStyle/>
          <a:p>
            <a:r>
              <a:rPr lang="en-US" sz="2800" dirty="0" err="1">
                <a:latin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rèn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luyện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HS </a:t>
            </a:r>
            <a:r>
              <a:rPr lang="en-US" sz="2800" err="1">
                <a:latin typeface="Times New Roman" panose="02020603050405020304" pitchFamily="18" charset="0"/>
                <a:cs typeface="Times New Roman" panose="02020603050405020304" pitchFamily="18" charset="0"/>
              </a:rPr>
              <a:t>trong</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HKI/2019-20120;</a:t>
            </a:r>
            <a:endParaRPr lang="en-US" sz="2800"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Tình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lớp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đầu</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HKII/2019-2020 </a:t>
            </a:r>
            <a:r>
              <a:rPr lang="en-US" sz="2800" dirty="0" err="1">
                <a:latin typeface="Times New Roman" panose="02020603050405020304" pitchFamily="18" charset="0"/>
                <a:cs typeface="Times New Roman" panose="02020603050405020304" pitchFamily="18" charset="0"/>
              </a:rPr>
              <a:t>đến</a:t>
            </a:r>
            <a:r>
              <a:rPr lang="en-US" sz="2800" dirty="0">
                <a:latin typeface="Times New Roman" panose="02020603050405020304" pitchFamily="18" charset="0"/>
                <a:cs typeface="Times New Roman" panose="02020603050405020304" pitchFamily="18" charset="0"/>
              </a:rPr>
              <a:t> nay;</a:t>
            </a:r>
          </a:p>
          <a:p>
            <a:r>
              <a:rPr lang="en-US" sz="2800" dirty="0" err="1">
                <a:latin typeface="Times New Roman" panose="02020603050405020304" pitchFamily="18" charset="0"/>
                <a:cs typeface="Times New Roman" panose="02020603050405020304" pitchFamily="18" charset="0"/>
              </a:rPr>
              <a:t>Thông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kết</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HKII/2019-2020;</a:t>
            </a:r>
            <a:endParaRPr lang="en-US" sz="2800"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itchFamily="18" charset="0"/>
              </a:rPr>
              <a:t>Về</a:t>
            </a:r>
            <a:r>
              <a:rPr lang="en-US" sz="2800" dirty="0">
                <a:latin typeface="Times New Roman" panose="02020603050405020304" pitchFamily="18" charset="0"/>
                <a:cs typeface="Times New Roman" pitchFamily="18" charset="0"/>
              </a:rPr>
              <a:t> </a:t>
            </a:r>
            <a:r>
              <a:rPr lang="en-US" sz="2800" dirty="0" err="1">
                <a:latin typeface="Times New Roman" panose="02020603050405020304" pitchFamily="18" charset="0"/>
                <a:cs typeface="Times New Roman" pitchFamily="18" charset="0"/>
              </a:rPr>
              <a:t>công</a:t>
            </a:r>
            <a:r>
              <a:rPr lang="en-US" sz="2800" dirty="0">
                <a:latin typeface="Times New Roman" panose="02020603050405020304" pitchFamily="18" charset="0"/>
                <a:cs typeface="Times New Roman" pitchFamily="18" charset="0"/>
              </a:rPr>
              <a:t> </a:t>
            </a:r>
            <a:r>
              <a:rPr lang="en-US" sz="2800" dirty="0" err="1">
                <a:latin typeface="Times New Roman" panose="02020603050405020304" pitchFamily="18" charset="0"/>
                <a:cs typeface="Times New Roman" pitchFamily="18" charset="0"/>
              </a:rPr>
              <a:t>tác</a:t>
            </a:r>
            <a:r>
              <a:rPr lang="en-US" sz="2800" dirty="0">
                <a:latin typeface="Times New Roman" panose="02020603050405020304" pitchFamily="18" charset="0"/>
                <a:cs typeface="Times New Roman" pitchFamily="18" charset="0"/>
              </a:rPr>
              <a:t> </a:t>
            </a:r>
            <a:r>
              <a:rPr lang="en-US" sz="2800" dirty="0" err="1">
                <a:latin typeface="Times New Roman" panose="02020603050405020304" pitchFamily="18" charset="0"/>
                <a:cs typeface="Times New Roman" pitchFamily="18" charset="0"/>
              </a:rPr>
              <a:t>học</a:t>
            </a:r>
            <a:r>
              <a:rPr lang="en-US" sz="2800" dirty="0">
                <a:latin typeface="Times New Roman" panose="02020603050405020304" pitchFamily="18" charset="0"/>
                <a:cs typeface="Times New Roman" pitchFamily="18" charset="0"/>
              </a:rPr>
              <a:t> </a:t>
            </a:r>
            <a:r>
              <a:rPr lang="en-US" sz="2800" dirty="0" err="1">
                <a:latin typeface="Times New Roman" panose="02020603050405020304" pitchFamily="18" charset="0"/>
                <a:cs typeface="Times New Roman" pitchFamily="18" charset="0"/>
              </a:rPr>
              <a:t>vụ</a:t>
            </a:r>
            <a:endParaRPr lang="en-US" sz="2800" dirty="0">
              <a:latin typeface="Times New Roman" panose="02020603050405020304" pitchFamily="18" charset="0"/>
              <a:cs typeface="Times New Roman" pitchFamily="18" charset="0"/>
            </a:endParaRPr>
          </a:p>
          <a:p>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anose="02020603050405020304" pitchFamily="18" charset="0"/>
                <a:cs typeface="Times New Roman" panose="02020603050405020304" pitchFamily="18" charset="0"/>
              </a:rPr>
              <a:t>Đăng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lớp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hè</a:t>
            </a:r>
            <a:r>
              <a:rPr lang="en-US" sz="2800" dirty="0">
                <a:latin typeface="Times New Roman" panose="02020603050405020304" pitchFamily="18" charset="0"/>
                <a:cs typeface="Times New Roman" panose="02020603050405020304" pitchFamily="18" charset="0"/>
              </a:rPr>
              <a:t>).</a:t>
            </a:r>
          </a:p>
          <a:p>
            <a:r>
              <a:rPr lang="en-US" sz="2800" dirty="0" err="1">
                <a:latin typeface="Times New Roman" panose="02020603050405020304" pitchFamily="18" charset="0"/>
                <a:cs typeface="Times New Roman" panose="02020603050405020304" pitchFamily="18" charset="0"/>
              </a:rPr>
              <a:t>Thông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phí</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HKII/2019-2020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chưa</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đóng.</a:t>
            </a:r>
          </a:p>
          <a:p>
            <a:r>
              <a:rPr lang="en-US" sz="2800"/>
              <a:t>Đăng ký học trả nợ môn.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996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350" y="78910"/>
            <a:ext cx="8324850" cy="1233424"/>
          </a:xfrm>
        </p:spPr>
        <p:txBody>
          <a:bodyPr/>
          <a:lstStyle/>
          <a:p>
            <a:r>
              <a:rPr lang="en-US" sz="3200" b="1" dirty="0">
                <a:latin typeface="Times New Roman" pitchFamily="18" charset="0"/>
                <a:cs typeface="Times New Roman" pitchFamily="18" charset="0"/>
              </a:rPr>
              <a:t> 1.</a:t>
            </a:r>
            <a:r>
              <a:rPr lang="en-US" sz="2800" b="1" dirty="0">
                <a:latin typeface="Times New Roman" pitchFamily="18" charset="0"/>
                <a:cs typeface="Times New Roman" pitchFamily="18" charset="0"/>
              </a:rPr>
              <a:t>Về </a:t>
            </a:r>
            <a:r>
              <a:rPr lang="en-US" sz="2800" b="1" dirty="0" err="1">
                <a:latin typeface="Times New Roman" pitchFamily="18" charset="0"/>
                <a:cs typeface="Times New Roman" pitchFamily="18" charset="0"/>
              </a:rPr>
              <a:t>tiến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độ</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học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kỳ</a:t>
            </a:r>
            <a:r>
              <a:rPr lang="en-US" sz="2800" b="1" dirty="0">
                <a:latin typeface="Times New Roman" pitchFamily="18" charset="0"/>
                <a:cs typeface="Times New Roman" pitchFamily="18" charset="0"/>
              </a:rPr>
              <a:t> 2, </a:t>
            </a:r>
            <a:r>
              <a:rPr lang="en-US" sz="2800" b="1" dirty="0" err="1">
                <a:latin typeface="Times New Roman" pitchFamily="18" charset="0"/>
                <a:cs typeface="Times New Roman" pitchFamily="18" charset="0"/>
              </a:rPr>
              <a:t>năm</a:t>
            </a:r>
            <a:r>
              <a:rPr lang="en-US" sz="2800" b="1" dirty="0">
                <a:latin typeface="Times New Roman" pitchFamily="18" charset="0"/>
                <a:cs typeface="Times New Roman" pitchFamily="18" charset="0"/>
              </a:rPr>
              <a:t> </a:t>
            </a:r>
            <a:r>
              <a:rPr lang="en-US" sz="2800" b="1" err="1">
                <a:latin typeface="Times New Roman" pitchFamily="18" charset="0"/>
                <a:cs typeface="Times New Roman" pitchFamily="18" charset="0"/>
              </a:rPr>
              <a:t>học</a:t>
            </a:r>
            <a:r>
              <a:rPr lang="en-US" sz="2800" b="1">
                <a:latin typeface="Times New Roman" pitchFamily="18" charset="0"/>
                <a:cs typeface="Times New Roman" pitchFamily="18" charset="0"/>
              </a:rPr>
              <a:t> </a:t>
            </a:r>
            <a:r>
              <a:rPr lang="en-US" sz="2800" b="1" smtClean="0">
                <a:latin typeface="Times New Roman" pitchFamily="18" charset="0"/>
                <a:cs typeface="Times New Roman" pitchFamily="18" charset="0"/>
              </a:rPr>
              <a:t>2019 </a:t>
            </a:r>
            <a:r>
              <a:rPr lang="en-US" sz="2800" b="1">
                <a:latin typeface="Times New Roman" pitchFamily="18" charset="0"/>
                <a:cs typeface="Times New Roman" pitchFamily="18" charset="0"/>
              </a:rPr>
              <a:t>– </a:t>
            </a:r>
            <a:r>
              <a:rPr lang="en-US" sz="2800" b="1" smtClean="0">
                <a:latin typeface="Times New Roman" pitchFamily="18" charset="0"/>
                <a:cs typeface="Times New Roman" pitchFamily="18" charset="0"/>
              </a:rPr>
              <a:t>2020 (dự </a:t>
            </a:r>
            <a:r>
              <a:rPr lang="en-US" sz="2800" b="1" dirty="0" err="1">
                <a:latin typeface="Times New Roman" pitchFamily="18" charset="0"/>
                <a:cs typeface="Times New Roman" pitchFamily="18" charset="0"/>
              </a:rPr>
              <a:t>kiến</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0" y="1282890"/>
            <a:ext cx="9144000" cy="5060761"/>
          </a:xfrm>
        </p:spPr>
        <p:txBody>
          <a:bodyPr>
            <a:noAutofit/>
          </a:bodyPr>
          <a:lstStyle/>
          <a:p>
            <a:pPr marL="0" indent="0">
              <a:buNone/>
            </a:pPr>
            <a:r>
              <a:rPr lang="en-US" sz="4000" b="1" err="1">
                <a:latin typeface="Times New Roman" pitchFamily="18" charset="0"/>
                <a:cs typeface="Times New Roman" pitchFamily="18" charset="0"/>
              </a:rPr>
              <a:t>Khóa</a:t>
            </a:r>
            <a:r>
              <a:rPr lang="en-US" sz="4000" b="1">
                <a:latin typeface="Times New Roman" pitchFamily="18" charset="0"/>
                <a:cs typeface="Times New Roman" pitchFamily="18" charset="0"/>
              </a:rPr>
              <a:t> </a:t>
            </a:r>
            <a:r>
              <a:rPr lang="en-US" sz="4000" b="1" smtClean="0">
                <a:latin typeface="Times New Roman" pitchFamily="18" charset="0"/>
                <a:cs typeface="Times New Roman" pitchFamily="18" charset="0"/>
              </a:rPr>
              <a:t>19T4</a:t>
            </a:r>
            <a:r>
              <a:rPr lang="en-US" sz="4000" b="1" dirty="0">
                <a:latin typeface="Times New Roman" pitchFamily="18" charset="0"/>
                <a:cs typeface="Times New Roman" pitchFamily="18" charset="0"/>
              </a:rPr>
              <a:t>:</a:t>
            </a:r>
            <a:endParaRPr lang="en-US" sz="4800" dirty="0">
              <a:latin typeface="Times New Roman" pitchFamily="18" charset="0"/>
              <a:cs typeface="Times New Roman" pitchFamily="18" charset="0"/>
            </a:endParaRPr>
          </a:p>
          <a:p>
            <a:pPr lvl="2"/>
            <a:r>
              <a:rPr lang="en-US" sz="3200" dirty="0" err="1">
                <a:latin typeface="Times New Roman" pitchFamily="18" charset="0"/>
                <a:cs typeface="Times New Roman" pitchFamily="18" charset="0"/>
              </a:rPr>
              <a:t>Thời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tập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err="1">
                <a:latin typeface="Times New Roman" pitchFamily="18" charset="0"/>
                <a:cs typeface="Times New Roman" pitchFamily="18" charset="0"/>
              </a:rPr>
              <a:t>kỳ</a:t>
            </a:r>
            <a:r>
              <a:rPr lang="en-US" sz="3200">
                <a:latin typeface="Times New Roman" pitchFamily="18" charset="0"/>
                <a:cs typeface="Times New Roman" pitchFamily="18" charset="0"/>
              </a:rPr>
              <a:t> </a:t>
            </a:r>
            <a:r>
              <a:rPr lang="en-US" sz="3200" smtClean="0">
                <a:latin typeface="Times New Roman" pitchFamily="18" charset="0"/>
                <a:cs typeface="Times New Roman" pitchFamily="18" charset="0"/>
              </a:rPr>
              <a:t>2:</a:t>
            </a:r>
            <a:r>
              <a:rPr lang="en-US" sz="2800" smtClean="0">
                <a:latin typeface="Times New Roman" pitchFamily="18" charset="0"/>
                <a:cs typeface="Times New Roman" pitchFamily="18" charset="0"/>
              </a:rPr>
              <a:t> </a:t>
            </a:r>
            <a:r>
              <a:rPr lang="en-US" sz="2800">
                <a:latin typeface="Times New Roman" pitchFamily="18" charset="0"/>
                <a:cs typeface="Times New Roman" pitchFamily="18" charset="0"/>
              </a:rPr>
              <a:t>11/5/2020 –  29/8/2020 (16 tuần);</a:t>
            </a:r>
          </a:p>
          <a:p>
            <a:pPr lvl="2"/>
            <a:r>
              <a:rPr lang="en-US" sz="2800">
                <a:latin typeface="Times New Roman" pitchFamily="18" charset="0"/>
                <a:cs typeface="Times New Roman" pitchFamily="18" charset="0"/>
              </a:rPr>
              <a:t>Thi học kỳ 2: 31/8/2020 – 19/9/2020 (03 tuần);</a:t>
            </a:r>
          </a:p>
          <a:p>
            <a:pPr lvl="2"/>
            <a:r>
              <a:rPr lang="en-US" sz="2800">
                <a:latin typeface="Times New Roman" pitchFamily="18" charset="0"/>
                <a:cs typeface="Times New Roman" pitchFamily="18" charset="0"/>
              </a:rPr>
              <a:t>Tổng kết năm học 2019-2020: 28/9/2020 –  03/10/2020 (01 tuần);</a:t>
            </a:r>
          </a:p>
          <a:p>
            <a:pPr lvl="2"/>
            <a:r>
              <a:rPr lang="en-US" sz="2800">
                <a:latin typeface="Times New Roman" pitchFamily="18" charset="0"/>
                <a:cs typeface="Times New Roman" pitchFamily="18" charset="0"/>
              </a:rPr>
              <a:t>Thi lại học kỳ 2 (Kỳ thi phụ): 05/10/2020 – 10/10/2020 (01 tuần);</a:t>
            </a:r>
          </a:p>
          <a:p>
            <a:pPr lvl="2"/>
            <a:r>
              <a:rPr lang="en-US" sz="2800">
                <a:latin typeface="Times New Roman" pitchFamily="18" charset="0"/>
                <a:cs typeface="Times New Roman" pitchFamily="18" charset="0"/>
              </a:rPr>
              <a:t>Thời gian nhập học năm học 2020-2021: 12/10/2020</a:t>
            </a:r>
          </a:p>
          <a:p>
            <a:pPr lvl="2"/>
            <a:endParaRPr lang="en-US" sz="1600" dirty="0"/>
          </a:p>
        </p:txBody>
      </p:sp>
    </p:spTree>
    <p:extLst>
      <p:ext uri="{BB962C8B-B14F-4D97-AF65-F5344CB8AC3E}">
        <p14:creationId xmlns:p14="http://schemas.microsoft.com/office/powerpoint/2010/main" val="1605309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1006940"/>
          </a:xfrm>
        </p:spPr>
        <p:txBody>
          <a:bodyPr/>
          <a:lstStyle/>
          <a:p>
            <a:r>
              <a:rPr lang="en-US" sz="3200" b="1" dirty="0">
                <a:latin typeface="Times New Roman" pitchFamily="18" charset="0"/>
                <a:cs typeface="Times New Roman" pitchFamily="18" charset="0"/>
              </a:rPr>
              <a:t> 2.Về </a:t>
            </a:r>
            <a:r>
              <a:rPr lang="en-US" sz="3200" b="1" dirty="0" err="1">
                <a:latin typeface="Times New Roman" pitchFamily="18" charset="0"/>
                <a:cs typeface="Times New Roman" pitchFamily="18" charset="0"/>
              </a:rPr>
              <a:t>công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tác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học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vụ</a:t>
            </a:r>
            <a:r>
              <a:rPr lang="en-US" sz="3200" b="1" dirty="0">
                <a:latin typeface="Times New Roman" pitchFamily="18" charset="0"/>
                <a:cs typeface="Times New Roman" pitchFamily="18" charset="0"/>
              </a:rPr>
              <a:t>:</a:t>
            </a:r>
            <a:r>
              <a:rPr lang="en-US" sz="2000" dirty="0"/>
              <a:t/>
            </a:r>
            <a:br>
              <a:rPr lang="en-US" sz="2000" dirty="0"/>
            </a:br>
            <a:endParaRPr lang="en-US" dirty="0"/>
          </a:p>
        </p:txBody>
      </p:sp>
      <p:sp>
        <p:nvSpPr>
          <p:cNvPr id="3" name="Content Placeholder 2"/>
          <p:cNvSpPr>
            <a:spLocks noGrp="1"/>
          </p:cNvSpPr>
          <p:nvPr>
            <p:ph idx="1"/>
          </p:nvPr>
        </p:nvSpPr>
        <p:spPr>
          <a:xfrm>
            <a:off x="400050" y="876300"/>
            <a:ext cx="8324850" cy="5829300"/>
          </a:xfrm>
        </p:spPr>
        <p:txBody>
          <a:bodyPr>
            <a:noAutofit/>
          </a:bodyPr>
          <a:lstStyle/>
          <a:p>
            <a:pPr marL="0" indent="0" algn="just">
              <a:buNone/>
            </a:pPr>
            <a:r>
              <a:rPr lang="en-US" sz="2600" dirty="0">
                <a:latin typeface="Times New Roman" pitchFamily="18" charset="0"/>
                <a:cs typeface="Times New Roman" pitchFamily="18" charset="0"/>
              </a:rPr>
              <a:t>	</a:t>
            </a:r>
            <a:r>
              <a:rPr lang="en-US" sz="3200" dirty="0" err="1">
                <a:latin typeface="Times New Roman" pitchFamily="18" charset="0"/>
                <a:cs typeface="Times New Roman" pitchFamily="18" charset="0"/>
              </a:rPr>
              <a:t>Việc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xếp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loại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lực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của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sinh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nhà</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trường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thực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theo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định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của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Bộ</a:t>
            </a:r>
            <a:r>
              <a:rPr lang="en-US" sz="3200" dirty="0">
                <a:latin typeface="Times New Roman" pitchFamily="18" charset="0"/>
                <a:cs typeface="Times New Roman" pitchFamily="18" charset="0"/>
              </a:rPr>
              <a:t> LĐTB-XH </a:t>
            </a:r>
            <a:r>
              <a:rPr lang="en-US" sz="3200" dirty="0" err="1">
                <a:latin typeface="Times New Roman" pitchFamily="18" charset="0"/>
                <a:cs typeface="Times New Roman" pitchFamily="18" charset="0"/>
              </a:rPr>
              <a:t>về</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việc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tổ</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chức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thực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hiện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chương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trình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đào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trình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độ</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trung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cấptheo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phương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thức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tích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lũy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tín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chỉ</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chế</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kiểm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xét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nhận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tốt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nghiệp</a:t>
            </a:r>
            <a:r>
              <a:rPr lang="en-US" sz="3200" dirty="0">
                <a:latin typeface="Times New Roman" pitchFamily="18" charset="0"/>
                <a:cs typeface="Times New Roman" pitchFamily="18" charset="0"/>
              </a:rPr>
              <a:t>. </a:t>
            </a:r>
          </a:p>
          <a:p>
            <a:pPr marL="0" indent="0" algn="just">
              <a:buNone/>
            </a:pPr>
            <a:r>
              <a:rPr lang="en-US" sz="3200" dirty="0">
                <a:latin typeface="Times New Roman" pitchFamily="18" charset="0"/>
                <a:cs typeface="Times New Roman" pitchFamily="18" charset="0"/>
              </a:rPr>
              <a:t>	Theo </a:t>
            </a:r>
            <a:r>
              <a:rPr lang="en-US" sz="3200" dirty="0" err="1">
                <a:latin typeface="Times New Roman" pitchFamily="18" charset="0"/>
                <a:cs typeface="Times New Roman" pitchFamily="18" charset="0"/>
              </a:rPr>
              <a:t>đó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phần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dục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chất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dục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Quốc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phòng</a:t>
            </a:r>
            <a:r>
              <a:rPr lang="en-US" sz="3200" dirty="0">
                <a:latin typeface="Times New Roman" pitchFamily="18" charset="0"/>
                <a:cs typeface="Times New Roman" pitchFamily="18" charset="0"/>
              </a:rPr>
              <a:t> – An </a:t>
            </a:r>
            <a:r>
              <a:rPr lang="en-US" sz="3200" dirty="0" err="1">
                <a:latin typeface="Times New Roman" pitchFamily="18" charset="0"/>
                <a:cs typeface="Times New Roman" pitchFamily="18" charset="0"/>
              </a:rPr>
              <a:t>ninh</a:t>
            </a:r>
            <a:r>
              <a:rPr lang="en-US" sz="3200" dirty="0">
                <a:latin typeface="Times New Roman" pitchFamily="18" charset="0"/>
                <a:cs typeface="Times New Roman" pitchFamily="18" charset="0"/>
              </a:rPr>
              <a:t>, Anh </a:t>
            </a:r>
            <a:r>
              <a:rPr lang="en-US" sz="3200" dirty="0" err="1">
                <a:latin typeface="Times New Roman" pitchFamily="18" charset="0"/>
                <a:cs typeface="Times New Roman" pitchFamily="18" charset="0"/>
              </a:rPr>
              <a:t>văn</a:t>
            </a:r>
            <a:r>
              <a:rPr lang="en-US" sz="3200" dirty="0">
                <a:latin typeface="Times New Roman" pitchFamily="18" charset="0"/>
                <a:cs typeface="Times New Roman" pitchFamily="18" charset="0"/>
              </a:rPr>
              <a:t>, Tin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Kỹ</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năng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mềm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là</a:t>
            </a:r>
            <a:r>
              <a:rPr lang="en-US" sz="3200" dirty="0">
                <a:latin typeface="Times New Roman" pitchFamily="18" charset="0"/>
                <a:cs typeface="Times New Roman" pitchFamily="18" charset="0"/>
              </a:rPr>
              <a:t> 05 </a:t>
            </a:r>
            <a:r>
              <a:rPr lang="en-US" sz="3200" dirty="0" err="1">
                <a:latin typeface="Times New Roman" pitchFamily="18" charset="0"/>
                <a:cs typeface="Times New Roman" pitchFamily="18" charset="0"/>
              </a:rPr>
              <a:t>môn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điều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kiện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xếp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hoàn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thành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khối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lượng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tập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xét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điều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kiện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dự</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tốt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nghiệp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không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tính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vào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điểm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tích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lủy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toàn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khóa</a:t>
            </a:r>
            <a:r>
              <a:rPr lang="en-US" sz="3200" dirty="0">
                <a:latin typeface="Times New Roman" pitchFamily="18" charset="0"/>
                <a:cs typeface="Times New Roman" pitchFamily="18" charset="0"/>
              </a:rPr>
              <a:t>)</a:t>
            </a:r>
            <a:endParaRPr lang="en-US" sz="3200" dirty="0"/>
          </a:p>
        </p:txBody>
      </p:sp>
    </p:spTree>
    <p:extLst>
      <p:ext uri="{BB962C8B-B14F-4D97-AF65-F5344CB8AC3E}">
        <p14:creationId xmlns:p14="http://schemas.microsoft.com/office/powerpoint/2010/main" val="392667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892640"/>
          </a:xfrm>
        </p:spPr>
        <p:txBody>
          <a:bodyPr/>
          <a:lstStyle/>
          <a:p>
            <a:r>
              <a:rPr lang="en-US" sz="2800" b="1" dirty="0">
                <a:latin typeface="Times New Roman" pitchFamily="18" charset="0"/>
                <a:cs typeface="Times New Roman" pitchFamily="18" charset="0"/>
              </a:rPr>
              <a:t>2.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công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tác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học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vụ</a:t>
            </a:r>
            <a:r>
              <a:rPr lang="en-US" sz="2800" b="1" dirty="0">
                <a:latin typeface="Times New Roman" pitchFamily="18" charset="0"/>
                <a:cs typeface="Times New Roman" pitchFamily="18" charset="0"/>
              </a:rPr>
              <a:t>:</a:t>
            </a:r>
            <a:r>
              <a:rPr lang="en-US" sz="1800" dirty="0"/>
              <a:t/>
            </a:r>
            <a:br>
              <a:rPr lang="en-US" sz="1800" dirty="0"/>
            </a:br>
            <a:endParaRPr lang="en-US" dirty="0"/>
          </a:p>
        </p:txBody>
      </p:sp>
      <p:sp>
        <p:nvSpPr>
          <p:cNvPr id="3" name="Content Placeholder 2"/>
          <p:cNvSpPr>
            <a:spLocks noGrp="1"/>
          </p:cNvSpPr>
          <p:nvPr>
            <p:ph idx="1"/>
          </p:nvPr>
        </p:nvSpPr>
        <p:spPr>
          <a:xfrm>
            <a:off x="400050" y="838200"/>
            <a:ext cx="8077200" cy="5676899"/>
          </a:xfrm>
        </p:spPr>
        <p:txBody>
          <a:bodyPr>
            <a:normAutofit fontScale="70000" lnSpcReduction="20000"/>
          </a:bodyPr>
          <a:lstStyle/>
          <a:p>
            <a:pPr marL="0" lvl="0" indent="0" algn="just">
              <a:buNone/>
            </a:pPr>
            <a:r>
              <a:rPr lang="en-US" sz="3600" b="1" dirty="0" err="1">
                <a:latin typeface="Times New Roman" pitchFamily="18" charset="0"/>
                <a:cs typeface="Times New Roman" pitchFamily="18" charset="0"/>
              </a:rPr>
              <a:t>Về</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học</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lại</a:t>
            </a:r>
            <a:r>
              <a:rPr lang="en-US" sz="3600" b="1" dirty="0">
                <a:latin typeface="Times New Roman" pitchFamily="18" charset="0"/>
                <a:cs typeface="Times New Roman" pitchFamily="18" charset="0"/>
              </a:rPr>
              <a:t>: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2 </a:t>
            </a:r>
            <a:r>
              <a:rPr lang="en-US" sz="3600" dirty="0" err="1">
                <a:latin typeface="Times New Roman" pitchFamily="18" charset="0"/>
                <a:cs typeface="Times New Roman" pitchFamily="18" charset="0"/>
              </a:rPr>
              <a:t>loại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lớp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sinh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ký</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phần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chưa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bao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gồm</a:t>
            </a:r>
            <a:r>
              <a:rPr lang="en-US" sz="3600" dirty="0">
                <a:latin typeface="Times New Roman" pitchFamily="18" charset="0"/>
                <a:cs typeface="Times New Roman" pitchFamily="18" charset="0"/>
              </a:rPr>
              <a:t>:</a:t>
            </a:r>
          </a:p>
          <a:p>
            <a:pPr marL="0" indent="0" algn="just">
              <a:buNone/>
            </a:pP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Lớp</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ghép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sau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18T4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2019)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từ</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đầu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kỳ</a:t>
            </a:r>
            <a:r>
              <a:rPr lang="en-US" sz="3600" dirty="0">
                <a:latin typeface="Times New Roman" pitchFamily="18" charset="0"/>
                <a:cs typeface="Times New Roman" pitchFamily="18" charset="0"/>
              </a:rPr>
              <a:t> 1,  </a:t>
            </a:r>
            <a:r>
              <a:rPr lang="en-US" sz="3600" dirty="0" err="1">
                <a:latin typeface="Times New Roman" pitchFamily="18" charset="0"/>
                <a:cs typeface="Times New Roman" pitchFamily="18" charset="0"/>
              </a:rPr>
              <a:t>năm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2019 – 2020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thông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báo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cụ</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trang</a:t>
            </a:r>
            <a:r>
              <a:rPr lang="en-US" sz="3600" dirty="0">
                <a:latin typeface="Times New Roman" pitchFamily="18" charset="0"/>
                <a:cs typeface="Times New Roman" pitchFamily="18" charset="0"/>
              </a:rPr>
              <a:t> web, </a:t>
            </a:r>
            <a:r>
              <a:rPr lang="en-US" sz="3600" dirty="0" err="1">
                <a:latin typeface="Times New Roman" pitchFamily="18" charset="0"/>
                <a:cs typeface="Times New Roman" pitchFamily="18" charset="0"/>
              </a:rPr>
              <a:t>gởi</a:t>
            </a:r>
            <a:r>
              <a:rPr lang="en-US" sz="3600" dirty="0">
                <a:latin typeface="Times New Roman" pitchFamily="18" charset="0"/>
                <a:cs typeface="Times New Roman" pitchFamily="18" charset="0"/>
              </a:rPr>
              <a:t> GVCN,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khoa).</a:t>
            </a:r>
          </a:p>
          <a:p>
            <a:pPr marL="0" indent="0" algn="just">
              <a:buNone/>
            </a:pP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Lớp</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riêng</a:t>
            </a:r>
            <a:r>
              <a:rPr lang="en-US" sz="3600" b="1"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riêng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HS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cùng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môn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Thời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gian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thực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hiện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trong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hè</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dự</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kiến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tháng</a:t>
            </a:r>
            <a:r>
              <a:rPr lang="en-US" sz="3600" dirty="0">
                <a:latin typeface="Times New Roman" pitchFamily="18" charset="0"/>
                <a:cs typeface="Times New Roman" pitchFamily="18" charset="0"/>
              </a:rPr>
              <a:t> 7,8/2019)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trong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năm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2019 - 2020. </a:t>
            </a:r>
            <a:r>
              <a:rPr lang="en-US" sz="3600" dirty="0" err="1">
                <a:latin typeface="Times New Roman" pitchFamily="18" charset="0"/>
                <a:cs typeface="Times New Roman" pitchFamily="18" charset="0"/>
              </a:rPr>
              <a:t>Khi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lớp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thông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báo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cụ</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trang</a:t>
            </a:r>
            <a:r>
              <a:rPr lang="en-US" sz="3600" dirty="0">
                <a:latin typeface="Times New Roman" pitchFamily="18" charset="0"/>
                <a:cs typeface="Times New Roman" pitchFamily="18" charset="0"/>
              </a:rPr>
              <a:t> web, </a:t>
            </a:r>
            <a:r>
              <a:rPr lang="en-US" sz="3600" dirty="0" err="1">
                <a:latin typeface="Times New Roman" pitchFamily="18" charset="0"/>
                <a:cs typeface="Times New Roman" pitchFamily="18" charset="0"/>
              </a:rPr>
              <a:t>gởi</a:t>
            </a:r>
            <a:r>
              <a:rPr lang="en-US" sz="3600" dirty="0">
                <a:latin typeface="Times New Roman" pitchFamily="18" charset="0"/>
                <a:cs typeface="Times New Roman" pitchFamily="18" charset="0"/>
              </a:rPr>
              <a:t> GVCN,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khoa</a:t>
            </a:r>
            <a:r>
              <a:rPr lang="en-US" sz="3600" dirty="0">
                <a:latin typeface="Times New Roman" pitchFamily="18" charset="0"/>
                <a:cs typeface="Times New Roman" pitchFamily="18" charset="0"/>
              </a:rPr>
              <a:t>.</a:t>
            </a:r>
          </a:p>
          <a:p>
            <a:pPr marL="0" indent="0" algn="just">
              <a:buNone/>
            </a:pPr>
            <a:r>
              <a:rPr lang="en-US" sz="3600"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Phụ</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huynh</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và</a:t>
            </a:r>
            <a:r>
              <a:rPr lang="en-US" sz="3600" i="1" dirty="0">
                <a:latin typeface="Times New Roman" pitchFamily="18" charset="0"/>
                <a:cs typeface="Times New Roman" pitchFamily="18" charset="0"/>
              </a:rPr>
              <a:t> HS </a:t>
            </a:r>
            <a:r>
              <a:rPr lang="en-US" sz="3600" i="1" dirty="0" err="1">
                <a:latin typeface="Times New Roman" pitchFamily="18" charset="0"/>
                <a:cs typeface="Times New Roman" pitchFamily="18" charset="0"/>
              </a:rPr>
              <a:t>liên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hệ</a:t>
            </a:r>
            <a:r>
              <a:rPr lang="en-US" sz="3600" i="1" dirty="0">
                <a:latin typeface="Times New Roman" pitchFamily="18" charset="0"/>
                <a:cs typeface="Times New Roman" pitchFamily="18" charset="0"/>
              </a:rPr>
              <a:t> GVCN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Tuyển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sinh</a:t>
            </a:r>
            <a:r>
              <a:rPr lang="en-US" sz="3600" i="1" dirty="0">
                <a:latin typeface="Times New Roman" pitchFamily="18" charset="0"/>
                <a:cs typeface="Times New Roman" pitchFamily="18" charset="0"/>
              </a:rPr>
              <a:t> – </a:t>
            </a:r>
            <a:r>
              <a:rPr lang="en-US" sz="3600" i="1" dirty="0" err="1">
                <a:latin typeface="Times New Roman" pitchFamily="18" charset="0"/>
                <a:cs typeface="Times New Roman" pitchFamily="18" charset="0"/>
              </a:rPr>
              <a:t>Đào</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tạo</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TS-ĐT)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trang</a:t>
            </a:r>
            <a:r>
              <a:rPr lang="en-US" sz="3600" i="1" dirty="0">
                <a:latin typeface="Times New Roman" pitchFamily="18" charset="0"/>
                <a:cs typeface="Times New Roman" pitchFamily="18" charset="0"/>
              </a:rPr>
              <a:t> website </a:t>
            </a:r>
            <a:r>
              <a:rPr lang="en-US" sz="3600" i="1" dirty="0" err="1">
                <a:latin typeface="Times New Roman" pitchFamily="18" charset="0"/>
                <a:cs typeface="Times New Roman" pitchFamily="18" charset="0"/>
              </a:rPr>
              <a:t>trường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để</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biết</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thông</a:t>
            </a:r>
            <a:r>
              <a:rPr lang="en-US" sz="3600" i="1" dirty="0">
                <a:latin typeface="Times New Roman" pitchFamily="18" charset="0"/>
                <a:cs typeface="Times New Roman" pitchFamily="18" charset="0"/>
              </a:rPr>
              <a:t> tin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xem</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trên</a:t>
            </a:r>
            <a:r>
              <a:rPr lang="en-US" sz="3600" i="1" dirty="0">
                <a:latin typeface="Times New Roman" pitchFamily="18" charset="0"/>
                <a:cs typeface="Times New Roman" pitchFamily="18" charset="0"/>
              </a:rPr>
              <a:t> tin </a:t>
            </a:r>
            <a:r>
              <a:rPr lang="en-US" sz="3600" i="1" dirty="0" err="1">
                <a:latin typeface="Times New Roman" pitchFamily="18" charset="0"/>
                <a:cs typeface="Times New Roman" pitchFamily="18" charset="0"/>
              </a:rPr>
              <a:t>nhắn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điện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tử</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của</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nhà</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trường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gửi</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đến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phụ</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huynh</a:t>
            </a:r>
            <a:r>
              <a:rPr lang="en-US" sz="3600" i="1" dirty="0">
                <a:latin typeface="Times New Roman" pitchFamily="18" charset="0"/>
                <a:cs typeface="Times New Roman" pitchFamily="18" charset="0"/>
              </a:rPr>
              <a:t> qua </a:t>
            </a:r>
            <a:r>
              <a:rPr lang="en-US" sz="3600" i="1" dirty="0" err="1">
                <a:latin typeface="Times New Roman" pitchFamily="18" charset="0"/>
                <a:cs typeface="Times New Roman" pitchFamily="18" charset="0"/>
              </a:rPr>
              <a:t>điện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thoại</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sau</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đó</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liên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hệ</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TS-ĐT </a:t>
            </a:r>
            <a:r>
              <a:rPr lang="en-US" sz="3600" i="1" dirty="0" err="1">
                <a:latin typeface="Times New Roman" pitchFamily="18" charset="0"/>
                <a:cs typeface="Times New Roman" pitchFamily="18" charset="0"/>
              </a:rPr>
              <a:t>để</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đăng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ký</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học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lại</a:t>
            </a:r>
            <a:r>
              <a:rPr lang="en-US" sz="3600" i="1" dirty="0">
                <a:latin typeface="Times New Roman" pitchFamily="18" charset="0"/>
                <a:cs typeface="Times New Roman" pitchFamily="18" charset="0"/>
              </a:rPr>
              <a:t>.</a:t>
            </a:r>
          </a:p>
          <a:p>
            <a:endParaRPr lang="en-US" dirty="0"/>
          </a:p>
        </p:txBody>
      </p:sp>
    </p:spTree>
    <p:extLst>
      <p:ext uri="{BB962C8B-B14F-4D97-AF65-F5344CB8AC3E}">
        <p14:creationId xmlns:p14="http://schemas.microsoft.com/office/powerpoint/2010/main" val="2970246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0"/>
            <a:ext cx="6896018" cy="675249"/>
          </a:xfrm>
        </p:spPr>
        <p:txBody>
          <a:bodyPr>
            <a:normAutofit/>
          </a:bodyPr>
          <a:lstStyle/>
          <a:p>
            <a:r>
              <a:rPr lang="en-US" sz="3200" b="1" dirty="0">
                <a:latin typeface="Times New Roman" pitchFamily="18" charset="0"/>
                <a:cs typeface="Times New Roman" pitchFamily="18" charset="0"/>
              </a:rPr>
              <a:t>3.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quy</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chế</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đào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tạo</a:t>
            </a:r>
            <a:r>
              <a:rPr lang="en-US" sz="3200" b="1" dirty="0">
                <a:latin typeface="Times New Roman" pitchFamily="18" charset="0"/>
                <a:cs typeface="Times New Roman" pitchFamily="18" charset="0"/>
              </a:rPr>
              <a:t>:</a:t>
            </a:r>
            <a:endParaRPr lang="en-US" sz="3200" dirty="0"/>
          </a:p>
        </p:txBody>
      </p:sp>
      <p:sp>
        <p:nvSpPr>
          <p:cNvPr id="3" name="Content Placeholder 2"/>
          <p:cNvSpPr>
            <a:spLocks noGrp="1"/>
          </p:cNvSpPr>
          <p:nvPr>
            <p:ph idx="1"/>
          </p:nvPr>
        </p:nvSpPr>
        <p:spPr>
          <a:xfrm>
            <a:off x="0" y="675250"/>
            <a:ext cx="9144000" cy="5978768"/>
          </a:xfrm>
        </p:spPr>
        <p:txBody>
          <a:bodyPr>
            <a:noAutofit/>
          </a:bodyPr>
          <a:lstStyle/>
          <a:p>
            <a:pPr marL="0" indent="0" algn="just">
              <a:buNone/>
            </a:pPr>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16</a:t>
            </a:r>
            <a:r>
              <a:rPr lang="vi-VN" sz="2800" b="1" dirty="0">
                <a:latin typeface="Times New Roman" pitchFamily="18" charset="0"/>
                <a:cs typeface="Times New Roman" pitchFamily="18" charset="0"/>
              </a:rPr>
              <a:t>. Điều kiện và số lần dự thi kết thúc môn học, học và thi lại</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a:t>
            </a:r>
            <a:r>
              <a:rPr lang="vi-VN" sz="2800" b="1" dirty="0">
                <a:latin typeface="Times New Roman" pitchFamily="18" charset="0"/>
                <a:cs typeface="Times New Roman" pitchFamily="18" charset="0"/>
              </a:rPr>
              <a:t>1. Điều kiện dự thi kết thúc môn học</a:t>
            </a:r>
            <a:endParaRPr lang="en-US" sz="2800" b="1"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HSSV được dự thi kết thúc môn học khi bảo đảm các điều kiện sau:</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 Tham dự ít nhất 70% thời gian học lý thuyết, thực hành</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 Điểm trung bình chung các điểm kiểm tra đạt từ </a:t>
            </a:r>
            <a:r>
              <a:rPr lang="en-US" sz="2800" dirty="0">
                <a:latin typeface="Times New Roman" pitchFamily="18" charset="0"/>
                <a:cs typeface="Times New Roman" pitchFamily="18" charset="0"/>
              </a:rPr>
              <a:t>4</a:t>
            </a:r>
            <a:r>
              <a:rPr lang="vi-VN" sz="2800" dirty="0">
                <a:latin typeface="Times New Roman" pitchFamily="18" charset="0"/>
                <a:cs typeface="Times New Roman" pitchFamily="18" charset="0"/>
              </a:rPr>
              <a:t>,0 điểm trở lên theo thang điểm 10;</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 HSSV có giấy xác nhận khuyết tật theo quy định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nghỉ</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đáng</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thì được hiệu trưởng xem xét, quyết định ưu tiên điều kiện dự thi trên cơ sở HSSV đó phải bảo đảm điều kiện về điểm trung bình </a:t>
            </a:r>
            <a:r>
              <a:rPr lang="en-US" sz="2800" dirty="0" err="1">
                <a:latin typeface="Times New Roman" pitchFamily="18" charset="0"/>
                <a:cs typeface="Times New Roman" pitchFamily="18" charset="0"/>
              </a:rPr>
              <a:t>chung</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các điểm kiểm tra.</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425557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077" y="0"/>
            <a:ext cx="6881071" cy="562708"/>
          </a:xfrm>
        </p:spPr>
        <p:txBody>
          <a:bodyPr>
            <a:normAutofit/>
          </a:bodyPr>
          <a:lstStyle/>
          <a:p>
            <a:r>
              <a:rPr lang="en-US" sz="3200" b="1" dirty="0">
                <a:latin typeface="Times New Roman" pitchFamily="18" charset="0"/>
                <a:cs typeface="Times New Roman" pitchFamily="18" charset="0"/>
              </a:rPr>
              <a:t>3.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quy</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chế</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đào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tạo</a:t>
            </a:r>
            <a:r>
              <a:rPr lang="en-US" sz="3200" b="1" dirty="0">
                <a:latin typeface="Times New Roman" pitchFamily="18" charset="0"/>
                <a:cs typeface="Times New Roman" pitchFamily="18" charset="0"/>
              </a:rPr>
              <a:t>:</a:t>
            </a:r>
            <a:endParaRPr lang="en-US" sz="3200" dirty="0"/>
          </a:p>
        </p:txBody>
      </p:sp>
      <p:sp>
        <p:nvSpPr>
          <p:cNvPr id="3" name="Content Placeholder 2"/>
          <p:cNvSpPr>
            <a:spLocks noGrp="1"/>
          </p:cNvSpPr>
          <p:nvPr>
            <p:ph idx="1"/>
          </p:nvPr>
        </p:nvSpPr>
        <p:spPr>
          <a:xfrm>
            <a:off x="-196948" y="723900"/>
            <a:ext cx="9340948" cy="6352149"/>
          </a:xfrm>
        </p:spPr>
        <p:txBody>
          <a:bodyPr>
            <a:noAutofit/>
          </a:bodyPr>
          <a:lstStyle/>
          <a:p>
            <a:r>
              <a:rPr lang="en-US" sz="2700" b="1" dirty="0" err="1">
                <a:latin typeface="Times New Roman" pitchFamily="18" charset="0"/>
                <a:cs typeface="Times New Roman" pitchFamily="18" charset="0"/>
              </a:rPr>
              <a:t>Điều</a:t>
            </a:r>
            <a:r>
              <a:rPr lang="en-US" sz="2700" b="1" dirty="0">
                <a:latin typeface="Times New Roman" pitchFamily="18" charset="0"/>
                <a:cs typeface="Times New Roman" pitchFamily="18" charset="0"/>
              </a:rPr>
              <a:t> 16</a:t>
            </a:r>
            <a:r>
              <a:rPr lang="vi-VN" sz="2700" b="1" dirty="0">
                <a:latin typeface="Times New Roman" pitchFamily="18" charset="0"/>
                <a:cs typeface="Times New Roman" pitchFamily="18" charset="0"/>
              </a:rPr>
              <a:t>. Điều kiện và số lần dự thi kết thúc môn học, học và thi lại</a:t>
            </a:r>
            <a:endParaRPr lang="en-US" sz="2700" dirty="0">
              <a:latin typeface="Times New Roman" pitchFamily="18" charset="0"/>
              <a:cs typeface="Times New Roman" pitchFamily="18" charset="0"/>
            </a:endParaRPr>
          </a:p>
          <a:p>
            <a:pPr marL="0" indent="0">
              <a:buNone/>
            </a:pPr>
            <a:r>
              <a:rPr lang="en-US" sz="2700" dirty="0">
                <a:latin typeface="Times New Roman" pitchFamily="18" charset="0"/>
                <a:cs typeface="Times New Roman" pitchFamily="18" charset="0"/>
              </a:rPr>
              <a:t>	</a:t>
            </a:r>
            <a:r>
              <a:rPr lang="vi-VN" sz="2700" b="1" dirty="0">
                <a:latin typeface="Times New Roman" pitchFamily="18" charset="0"/>
                <a:cs typeface="Times New Roman" pitchFamily="18" charset="0"/>
              </a:rPr>
              <a:t>2. Số lần dự thi kết thúc môn học</a:t>
            </a:r>
            <a:endParaRPr lang="en-US" sz="2700" b="1" dirty="0">
              <a:latin typeface="Times New Roman" pitchFamily="18" charset="0"/>
              <a:cs typeface="Times New Roman" pitchFamily="18" charset="0"/>
            </a:endParaRPr>
          </a:p>
          <a:p>
            <a:pPr marL="0" indent="0" algn="just">
              <a:buNone/>
            </a:pPr>
            <a:r>
              <a:rPr lang="vi-VN" sz="2700" dirty="0">
                <a:latin typeface="Times New Roman" pitchFamily="18" charset="0"/>
                <a:cs typeface="Times New Roman" pitchFamily="18" charset="0"/>
              </a:rPr>
              <a:t>a) HSSV được dự thi kết thúc môn học lần thứ nhất, nếu điểm môn học chưa đạt yêu cầu thì được dự thi thêm một lần nữa ở kỳ thi khác do trường tổ chức;</a:t>
            </a:r>
            <a:endParaRPr lang="en-US" sz="2700" dirty="0">
              <a:latin typeface="Times New Roman" pitchFamily="18" charset="0"/>
              <a:cs typeface="Times New Roman" pitchFamily="18" charset="0"/>
            </a:endParaRPr>
          </a:p>
          <a:p>
            <a:pPr marL="0" indent="0" algn="just">
              <a:buNone/>
            </a:pPr>
            <a:r>
              <a:rPr lang="vi-VN" sz="2700" dirty="0">
                <a:latin typeface="Times New Roman" pitchFamily="18" charset="0"/>
                <a:cs typeface="Times New Roman" pitchFamily="18" charset="0"/>
              </a:rPr>
              <a:t>b) HSSV vắng mặt ở lần thi nào mà không có lý do chính đáng thì vẫn tính số lần dự thi đó, phải nhận điểm 0 cho lần thi đó</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và</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phải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thi</a:t>
            </a:r>
            <a:r>
              <a:rPr lang="en-US" sz="2700" dirty="0">
                <a:latin typeface="Times New Roman" pitchFamily="18" charset="0"/>
                <a:cs typeface="Times New Roman" pitchFamily="18" charset="0"/>
              </a:rPr>
              <a:t> </a:t>
            </a:r>
            <a:r>
              <a:rPr lang="en-US" sz="2700" dirty="0" err="1">
                <a:latin typeface="Times New Roman" pitchFamily="18" charset="0"/>
                <a:cs typeface="Times New Roman" pitchFamily="18" charset="0"/>
              </a:rPr>
              <a:t>lại</a:t>
            </a:r>
            <a:r>
              <a:rPr lang="en-US" sz="2700" dirty="0">
                <a:latin typeface="Times New Roman" pitchFamily="18" charset="0"/>
                <a:cs typeface="Times New Roman" pitchFamily="18" charset="0"/>
              </a:rPr>
              <a:t>.</a:t>
            </a:r>
          </a:p>
          <a:p>
            <a:pPr marL="0" indent="0" algn="just">
              <a:buNone/>
            </a:pPr>
            <a:r>
              <a:rPr lang="en-US" sz="2700" dirty="0">
                <a:latin typeface="Times New Roman" pitchFamily="18" charset="0"/>
                <a:cs typeface="Times New Roman" pitchFamily="18" charset="0"/>
              </a:rPr>
              <a:t>c) T</a:t>
            </a:r>
            <a:r>
              <a:rPr lang="vi-VN" sz="2700" dirty="0">
                <a:latin typeface="Times New Roman" pitchFamily="18" charset="0"/>
                <a:cs typeface="Times New Roman" pitchFamily="18" charset="0"/>
              </a:rPr>
              <a:t>rường hợp có lý do chính đáng thì không tính số lần dự thi và được bố trí dự thi ở kỳ thi khác.</a:t>
            </a:r>
            <a:r>
              <a:rPr lang="en-US" sz="2700" dirty="0">
                <a:latin typeface="Times New Roman" pitchFamily="18" charset="0"/>
                <a:cs typeface="Times New Roman" pitchFamily="18" charset="0"/>
              </a:rPr>
              <a:t> HSSV </a:t>
            </a:r>
            <a:r>
              <a:rPr lang="pt-BR" sz="2700" dirty="0">
                <a:latin typeface="Times New Roman" pitchFamily="18" charset="0"/>
                <a:cs typeface="Times New Roman" pitchFamily="18" charset="0"/>
              </a:rPr>
              <a:t>phải nộp đơn xin vắng thi lần thứ nhất có xác nhận của Trưởng Khoa, phòng Công tác chính trị - Học sinh sinh viên, phòng Tuyển sinh – Đào tạo để trình hiệu trưởng duyệt chậm nhất là 1 tuần sau ngày thi.</a:t>
            </a:r>
            <a:endParaRPr lang="en-US" sz="2700" dirty="0">
              <a:latin typeface="Times New Roman" pitchFamily="18" charset="0"/>
              <a:cs typeface="Times New Roman" pitchFamily="18" charset="0"/>
            </a:endParaRPr>
          </a:p>
          <a:p>
            <a:pPr algn="just"/>
            <a:endParaRPr lang="en-US" sz="2700" dirty="0">
              <a:latin typeface="Times New Roman" pitchFamily="18" charset="0"/>
              <a:cs typeface="Times New Roman" pitchFamily="18" charset="0"/>
            </a:endParaRPr>
          </a:p>
        </p:txBody>
      </p:sp>
    </p:spTree>
    <p:extLst>
      <p:ext uri="{BB962C8B-B14F-4D97-AF65-F5344CB8AC3E}">
        <p14:creationId xmlns:p14="http://schemas.microsoft.com/office/powerpoint/2010/main" val="1684869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64040"/>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247650" y="781050"/>
            <a:ext cx="8572500" cy="5734049"/>
          </a:xfrm>
        </p:spPr>
        <p:txBody>
          <a:bodyPr>
            <a:normAutofit fontScale="77500" lnSpcReduction="20000"/>
          </a:bodyPr>
          <a:lstStyle/>
          <a:p>
            <a:r>
              <a:rPr lang="en-US" sz="3100" b="1" dirty="0" err="1">
                <a:latin typeface="Times New Roman" pitchFamily="18" charset="0"/>
                <a:cs typeface="Times New Roman" pitchFamily="18" charset="0"/>
              </a:rPr>
              <a:t>Điều</a:t>
            </a:r>
            <a:r>
              <a:rPr lang="en-US" sz="3100" b="1" dirty="0">
                <a:latin typeface="Times New Roman" pitchFamily="18" charset="0"/>
                <a:cs typeface="Times New Roman" pitchFamily="18" charset="0"/>
              </a:rPr>
              <a:t> 16</a:t>
            </a:r>
            <a:r>
              <a:rPr lang="vi-VN" sz="3100" b="1" dirty="0">
                <a:latin typeface="Times New Roman" pitchFamily="18" charset="0"/>
                <a:cs typeface="Times New Roman" pitchFamily="18" charset="0"/>
              </a:rPr>
              <a:t>. Điều kiện và số lần dự thi kết thúc môn học, học và thi lại</a:t>
            </a:r>
            <a:endParaRPr lang="en-US" sz="3100" dirty="0">
              <a:latin typeface="Times New Roman" pitchFamily="18" charset="0"/>
              <a:cs typeface="Times New Roman" pitchFamily="18" charset="0"/>
            </a:endParaRPr>
          </a:p>
          <a:p>
            <a:pPr marL="0" indent="0">
              <a:buNone/>
            </a:pPr>
            <a:r>
              <a:rPr lang="en-US" sz="1600" dirty="0">
                <a:latin typeface="Times New Roman" pitchFamily="18" charset="0"/>
                <a:cs typeface="Times New Roman" pitchFamily="18" charset="0"/>
              </a:rPr>
              <a:t>	</a:t>
            </a:r>
            <a:r>
              <a:rPr lang="vi-VN" sz="3100" b="1" dirty="0">
                <a:latin typeface="Times New Roman" pitchFamily="18" charset="0"/>
                <a:cs typeface="Times New Roman" pitchFamily="18" charset="0"/>
              </a:rPr>
              <a:t>3. Học và thi lại</a:t>
            </a:r>
            <a:endParaRPr lang="en-US" sz="3100" b="1"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a) HSSV phải học và thi lại môn học chưa đạt yêu cầu nếu thuộc một trong các trường hợp sau:</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 Không đủ điều kiện dự thi;</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 Đã hết số lần dự thi kết thúc môn học nhưng điểm môn học</a:t>
            </a:r>
            <a:r>
              <a:rPr lang="en-US" sz="3100" dirty="0">
                <a:latin typeface="Times New Roman" pitchFamily="18" charset="0"/>
                <a:cs typeface="Times New Roman" pitchFamily="18" charset="0"/>
              </a:rPr>
              <a:t> c</a:t>
            </a:r>
            <a:r>
              <a:rPr lang="vi-VN" sz="3100" dirty="0">
                <a:latin typeface="Times New Roman" pitchFamily="18" charset="0"/>
                <a:cs typeface="Times New Roman" pitchFamily="18" charset="0"/>
              </a:rPr>
              <a:t>hưa đạt yêu cầu;</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b) HSSV thuộc diện phải học và thi lại không được bảo lưu điểm, thời gian học tập của môn học lần học trước đó và phải bảo đảm các điều kiện dự thi được quy định tại khoản 1 Điều này mới được dự thi kết thúc môn học;</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c) Trường hợp không còn môn học do điều chỉnh chương trình thì </a:t>
            </a:r>
            <a:r>
              <a:rPr lang="en-US" sz="3100" dirty="0" err="1">
                <a:latin typeface="Times New Roman" pitchFamily="18" charset="0"/>
                <a:cs typeface="Times New Roman" pitchFamily="18" charset="0"/>
              </a:rPr>
              <a:t>trưởng</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khoa</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đề</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nghị</a:t>
            </a:r>
            <a:r>
              <a:rPr lang="en-US" sz="3100" dirty="0">
                <a:latin typeface="Times New Roman" pitchFamily="18" charset="0"/>
                <a:cs typeface="Times New Roman" pitchFamily="18" charset="0"/>
              </a:rPr>
              <a:t> </a:t>
            </a:r>
            <a:r>
              <a:rPr lang="vi-VN" sz="3100" dirty="0">
                <a:latin typeface="Times New Roman" pitchFamily="18" charset="0"/>
                <a:cs typeface="Times New Roman" pitchFamily="18" charset="0"/>
              </a:rPr>
              <a:t>hiệu trưởng quyết định chọn môn học khác thay thế trên cơ sở phù hợp với mục tiêu của ngành, nghề đào tạo.</a:t>
            </a:r>
            <a:endParaRPr lang="en-US" sz="31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9829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68790"/>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0" y="647700"/>
            <a:ext cx="9144000" cy="5848349"/>
          </a:xfrm>
        </p:spPr>
        <p:txBody>
          <a:bodyPr>
            <a:noAutofit/>
          </a:bodyPr>
          <a:lstStyle/>
          <a:p>
            <a:pPr marL="0" indent="0" algn="just">
              <a:buNone/>
            </a:pPr>
            <a:r>
              <a:rPr lang="en-US" sz="2600" b="1" dirty="0" err="1">
                <a:latin typeface="Times New Roman" pitchFamily="18" charset="0"/>
                <a:cs typeface="Times New Roman" pitchFamily="18" charset="0"/>
              </a:rPr>
              <a:t>Điều</a:t>
            </a:r>
            <a:r>
              <a:rPr lang="en-US" sz="2600" b="1" dirty="0">
                <a:latin typeface="Times New Roman" pitchFamily="18" charset="0"/>
                <a:cs typeface="Times New Roman" pitchFamily="18" charset="0"/>
              </a:rPr>
              <a:t> 18</a:t>
            </a:r>
            <a:r>
              <a:rPr lang="vi-VN" sz="26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1.</a:t>
            </a:r>
            <a:r>
              <a:rPr lang="vi-VN" sz="2800" dirty="0">
                <a:latin typeface="Times New Roman" pitchFamily="18" charset="0"/>
                <a:cs typeface="Times New Roman" pitchFamily="18" charset="0"/>
              </a:rPr>
              <a:t> </a:t>
            </a:r>
            <a:r>
              <a:rPr lang="vi-VN" sz="3200" dirty="0">
                <a:latin typeface="Times New Roman" pitchFamily="18" charset="0"/>
                <a:cs typeface="Times New Roman" pitchFamily="18" charset="0"/>
              </a:rPr>
              <a:t>Điểm môn 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chỉ</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lý</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thuyết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hoặc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cả</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lý</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thuyết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và</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thực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hành</a:t>
            </a:r>
            <a:r>
              <a:rPr lang="en-US" sz="3200" dirty="0">
                <a:latin typeface="Times New Roman" pitchFamily="18" charset="0"/>
                <a:cs typeface="Times New Roman" pitchFamily="18" charset="0"/>
              </a:rPr>
              <a:t>:</a:t>
            </a:r>
          </a:p>
          <a:p>
            <a:pPr marL="0" indent="0" algn="just">
              <a:buNone/>
            </a:pPr>
            <a:r>
              <a:rPr lang="vi-VN" sz="3200" dirty="0">
                <a:latin typeface="Times New Roman" pitchFamily="18" charset="0"/>
                <a:cs typeface="Times New Roman" pitchFamily="18" charset="0"/>
              </a:rPr>
              <a:t>a) Điểm môn học bao gồm điểm trung bình các điểm kiểm tra có trọng số 0,4 và điểm thi kết thúc môn học có trọng số 0,6;</a:t>
            </a:r>
            <a:endParaRPr lang="en-US" sz="3200" dirty="0">
              <a:latin typeface="Times New Roman" pitchFamily="18" charset="0"/>
              <a:cs typeface="Times New Roman" pitchFamily="18" charset="0"/>
            </a:endParaRPr>
          </a:p>
          <a:p>
            <a:pPr marL="0" indent="0" algn="just">
              <a:buNone/>
            </a:pPr>
            <a:r>
              <a:rPr lang="vi-VN" sz="3200" dirty="0">
                <a:latin typeface="Times New Roman" pitchFamily="18" charset="0"/>
                <a:cs typeface="Times New Roman" pitchFamily="18" charset="0"/>
              </a:rPr>
              <a:t>b) Điểm trung bình điểm kiểm tra là trung bình cộng của các điểm kiểm tra thường xuyên, điểm kiểm tra định kỳ theo hệ số của từng loại điểm. Trong đó, điểm kiểm tra thường xuyên tính hệ số 1, điểm kiểm tra định kỳ </a:t>
            </a:r>
            <a:r>
              <a:rPr lang="en-US" sz="3200" dirty="0" err="1">
                <a:latin typeface="Times New Roman" pitchFamily="18" charset="0"/>
                <a:cs typeface="Times New Roman" pitchFamily="18" charset="0"/>
              </a:rPr>
              <a:t>và</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bài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thực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hành</a:t>
            </a:r>
            <a:r>
              <a:rPr lang="en-US" sz="3200" dirty="0">
                <a:latin typeface="Times New Roman" pitchFamily="18" charset="0"/>
                <a:cs typeface="Times New Roman" pitchFamily="18" charset="0"/>
              </a:rPr>
              <a:t> </a:t>
            </a:r>
            <a:r>
              <a:rPr lang="vi-VN" sz="3200" dirty="0">
                <a:latin typeface="Times New Roman" pitchFamily="18" charset="0"/>
                <a:cs typeface="Times New Roman" pitchFamily="18" charset="0"/>
              </a:rPr>
              <a:t>tính hệ số 2</a:t>
            </a:r>
            <a:r>
              <a:rPr lang="en-US" sz="3200" dirty="0">
                <a:latin typeface="Times New Roman" pitchFamily="18" charset="0"/>
                <a:cs typeface="Times New Roman" pitchFamily="18" charset="0"/>
              </a:rPr>
              <a:t>.</a:t>
            </a:r>
          </a:p>
          <a:p>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1939708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835490"/>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23080" y="1009934"/>
            <a:ext cx="8256895" cy="5390865"/>
          </a:xfrm>
        </p:spPr>
        <p:txBody>
          <a:bodyPr>
            <a:normAutofit/>
          </a:bodyPr>
          <a:lstStyle/>
          <a:p>
            <a:pPr marL="34290" indent="0" algn="just">
              <a:buNone/>
            </a:pPr>
            <a:r>
              <a:rPr lang="en-US" sz="3200" b="1" dirty="0" err="1">
                <a:latin typeface="Times New Roman" pitchFamily="18" charset="0"/>
                <a:cs typeface="Times New Roman" pitchFamily="18" charset="0"/>
              </a:rPr>
              <a:t>Điều</a:t>
            </a:r>
            <a:r>
              <a:rPr lang="en-US" sz="3200" b="1" dirty="0">
                <a:latin typeface="Times New Roman" pitchFamily="18" charset="0"/>
                <a:cs typeface="Times New Roman" pitchFamily="18" charset="0"/>
              </a:rPr>
              <a:t> 18</a:t>
            </a:r>
            <a:r>
              <a:rPr lang="vi-VN" sz="32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3200" dirty="0">
              <a:latin typeface="Times New Roman" pitchFamily="18" charset="0"/>
              <a:cs typeface="Times New Roman" pitchFamily="18" charset="0"/>
            </a:endParaRPr>
          </a:p>
          <a:p>
            <a:pPr marL="34290" indent="0" algn="just">
              <a:buNone/>
            </a:pPr>
            <a:r>
              <a:rPr lang="en-US" sz="3200" dirty="0">
                <a:latin typeface="Times New Roman" pitchFamily="18" charset="0"/>
                <a:cs typeface="Times New Roman" pitchFamily="18" charset="0"/>
              </a:rPr>
              <a:t>6</a:t>
            </a:r>
            <a:r>
              <a:rPr lang="vi-VN" sz="3200" dirty="0">
                <a:latin typeface="Times New Roman" pitchFamily="18" charset="0"/>
                <a:cs typeface="Times New Roman" pitchFamily="18" charset="0"/>
              </a:rPr>
              <a:t>. Điểm trung bình chung học kỳ, năm học, điểm trung bình chung tích lũy để xét học bổng, khen thưởng sau mỗi học kỳ, năm học hoặc khóa học được </a:t>
            </a:r>
            <a:r>
              <a:rPr lang="vi-VN" sz="3200" b="1" dirty="0">
                <a:latin typeface="Times New Roman" pitchFamily="18" charset="0"/>
                <a:cs typeface="Times New Roman" pitchFamily="18" charset="0"/>
              </a:rPr>
              <a:t>tính theo kết quả điểm thi kết thúc môn học lần thứ nhất</a:t>
            </a:r>
            <a:r>
              <a:rPr lang="vi-VN" sz="3200" dirty="0">
                <a:latin typeface="Times New Roman" pitchFamily="18" charset="0"/>
                <a:cs typeface="Times New Roman" pitchFamily="18" charset="0"/>
              </a:rPr>
              <a:t>; để xét </a:t>
            </a:r>
            <a:r>
              <a:rPr lang="en-US" sz="3200" dirty="0" err="1">
                <a:latin typeface="Times New Roman" pitchFamily="18" charset="0"/>
                <a:cs typeface="Times New Roman" pitchFamily="18" charset="0"/>
              </a:rPr>
              <a:t>cảnh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kết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quả</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tập</a:t>
            </a:r>
            <a:r>
              <a:rPr lang="en-US" sz="3200" dirty="0">
                <a:latin typeface="Times New Roman" pitchFamily="18" charset="0"/>
                <a:cs typeface="Times New Roman" pitchFamily="18" charset="0"/>
              </a:rPr>
              <a:t>, </a:t>
            </a:r>
            <a:r>
              <a:rPr lang="vi-VN" sz="3200" dirty="0">
                <a:latin typeface="Times New Roman" pitchFamily="18" charset="0"/>
                <a:cs typeface="Times New Roman" pitchFamily="18" charset="0"/>
              </a:rPr>
              <a:t>buộc thôi học được tính theo kết quả lần thi kết thúc môn học có điểm cao nhất.</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2595869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354842" y="791570"/>
            <a:ext cx="8393373" cy="5732059"/>
          </a:xfrm>
        </p:spPr>
        <p:txBody>
          <a:bodyPr>
            <a:normAutofit/>
          </a:bodyPr>
          <a:lstStyle/>
          <a:p>
            <a:pPr marL="0" indent="0">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21</a:t>
            </a:r>
            <a:r>
              <a:rPr lang="vi-VN" sz="2400" b="1" dirty="0">
                <a:latin typeface="Times New Roman" pitchFamily="18" charset="0"/>
                <a:cs typeface="Times New Roman" pitchFamily="18" charset="0"/>
              </a:rPr>
              <a:t>. Xếp </a:t>
            </a:r>
            <a:r>
              <a:rPr lang="en-US" sz="2400" b="1" dirty="0" err="1">
                <a:latin typeface="Times New Roman" pitchFamily="18" charset="0"/>
                <a:cs typeface="Times New Roman" pitchFamily="18" charset="0"/>
              </a:rPr>
              <a:t>loại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tập</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kỳ</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năm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khóa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endParaRPr lang="en-US" sz="2400" dirty="0">
              <a:latin typeface="Times New Roman" pitchFamily="18" charset="0"/>
              <a:cs typeface="Times New Roman" pitchFamily="18" charset="0"/>
            </a:endParaRPr>
          </a:p>
          <a:p>
            <a:pPr marL="0" indent="0">
              <a:buNone/>
            </a:pPr>
            <a:r>
              <a:rPr lang="en-US" sz="2400" dirty="0">
                <a:latin typeface="Times New Roman" pitchFamily="18" charset="0"/>
                <a:cs typeface="Times New Roman" pitchFamily="18" charset="0"/>
              </a:rPr>
              <a:t>1</a:t>
            </a:r>
            <a:r>
              <a:rPr lang="vi-VN" sz="2400" dirty="0">
                <a:latin typeface="Times New Roman" pitchFamily="18" charset="0"/>
                <a:cs typeface="Times New Roman" pitchFamily="18" charset="0"/>
              </a:rPr>
              <a:t>. Xếp loại kết quả học tập</a:t>
            </a:r>
            <a:endParaRPr lang="en-US" sz="2400" dirty="0">
              <a:latin typeface="Times New Roman" pitchFamily="18" charset="0"/>
              <a:cs typeface="Times New Roman" pitchFamily="18" charset="0"/>
            </a:endParaRPr>
          </a:p>
          <a:p>
            <a:pPr marL="0" indent="0">
              <a:buNone/>
            </a:pPr>
            <a:r>
              <a:rPr lang="vi-VN" sz="2400" dirty="0">
                <a:latin typeface="Times New Roman" pitchFamily="18" charset="0"/>
                <a:cs typeface="Times New Roman" pitchFamily="18" charset="0"/>
              </a:rPr>
              <a:t>a) Xếp loại kết quả học tập của HSSV theo học kỳ được căn cứ vào điểm trung bình chung trong học kỳ/năm học/khóa học đó, cụ thể:</a:t>
            </a:r>
            <a:endParaRPr lang="en-US" sz="2400" dirty="0">
              <a:latin typeface="Times New Roman" pitchFamily="18" charset="0"/>
              <a:cs typeface="Times New Roman" pitchFamily="18" charset="0"/>
            </a:endParaRP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9,00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10;</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giỏi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8,00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8,99;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7,00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7,99;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5,50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6,99;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4,00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5,49;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kém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dưới</a:t>
            </a:r>
            <a:r>
              <a:rPr lang="en-US" sz="2400" dirty="0">
                <a:latin typeface="Times New Roman" pitchFamily="18" charset="0"/>
                <a:cs typeface="Times New Roman" pitchFamily="18" charset="0"/>
              </a:rPr>
              <a:t> 4,00.</a:t>
            </a:r>
          </a:p>
          <a:p>
            <a:endParaRPr lang="en-US" dirty="0"/>
          </a:p>
        </p:txBody>
      </p:sp>
    </p:spTree>
    <p:extLst>
      <p:ext uri="{BB962C8B-B14F-4D97-AF65-F5344CB8AC3E}">
        <p14:creationId xmlns:p14="http://schemas.microsoft.com/office/powerpoint/2010/main" val="1225397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35239"/>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0" y="586853"/>
            <a:ext cx="9144000" cy="6271147"/>
          </a:xfrm>
        </p:spPr>
        <p:txBody>
          <a:bodyPr>
            <a:noAutofit/>
          </a:bodyPr>
          <a:lstStyle/>
          <a:p>
            <a:pPr marL="0" indent="0">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22</a:t>
            </a:r>
            <a:r>
              <a:rPr lang="vi-VN" sz="2400" b="1" dirty="0">
                <a:latin typeface="Times New Roman" pitchFamily="18" charset="0"/>
                <a:cs typeface="Times New Roman" pitchFamily="18" charset="0"/>
              </a:rPr>
              <a:t>. Cảnh báo kết quả học tập, buộc thôi học, tự thôi học</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1. Cảnh báo kết quả học tập được thực hiện theo từng </a:t>
            </a:r>
            <a:r>
              <a:rPr lang="vi-VN" sz="2400">
                <a:latin typeface="Times New Roman" pitchFamily="18" charset="0"/>
                <a:cs typeface="Times New Roman" pitchFamily="18" charset="0"/>
              </a:rPr>
              <a:t>học </a:t>
            </a:r>
            <a:r>
              <a:rPr lang="vi-VN" sz="2400" smtClean="0">
                <a:latin typeface="Times New Roman" pitchFamily="18" charset="0"/>
                <a:cs typeface="Times New Roman" pitchFamily="18" charset="0"/>
              </a:rPr>
              <a:t>kỳ,</a:t>
            </a:r>
            <a:r>
              <a:rPr lang="en-US" sz="2400" smtClean="0">
                <a:latin typeface="Times New Roman" pitchFamily="18" charset="0"/>
                <a:cs typeface="Times New Roman" pitchFamily="18" charset="0"/>
              </a:rPr>
              <a:t> v</a:t>
            </a:r>
            <a:r>
              <a:rPr lang="vi-VN" sz="2400" smtClean="0">
                <a:latin typeface="Times New Roman" pitchFamily="18" charset="0"/>
                <a:cs typeface="Times New Roman" pitchFamily="18" charset="0"/>
              </a:rPr>
              <a:t>iệc </a:t>
            </a:r>
            <a:r>
              <a:rPr lang="vi-VN" sz="2400" dirty="0">
                <a:latin typeface="Times New Roman" pitchFamily="18" charset="0"/>
                <a:cs typeface="Times New Roman" pitchFamily="18" charset="0"/>
              </a:rPr>
              <a:t>cảnh báo kết quả học tập của HSSV được dựa trên các điều kiện sau:</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a) Điểm trung bình chung học kỳ đạt dưới 3,00 đối với học kỳ đầu của khóa học, dưới 4,00 đối với các học kỳ tiếp theo;</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b) Tổng số tín chỉ của các học phần bị điểm dưới 4,0 còn tồn đọng tính từ đầu khóa học đến thời điểm xét vượt quá 24 tín chỉ.</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2. Sau mỗi học kỳ, HSSV bị buộc thôi học nếu thuộc một trong những trường hợp sau đây:</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a) Có số lần cảnh báo kết quả học tập vượt quá </a:t>
            </a:r>
            <a:r>
              <a:rPr lang="en-US" sz="2400" dirty="0">
                <a:latin typeface="Times New Roman" pitchFamily="18" charset="0"/>
                <a:cs typeface="Times New Roman" pitchFamily="18" charset="0"/>
              </a:rPr>
              <a:t>2 </a:t>
            </a:r>
            <a:r>
              <a:rPr lang="en-US" sz="2400" dirty="0" err="1">
                <a:latin typeface="Times New Roman" pitchFamily="18" charset="0"/>
                <a:cs typeface="Times New Roman" pitchFamily="18" charset="0"/>
              </a:rPr>
              <a:t>lần</a:t>
            </a:r>
            <a:r>
              <a:rPr lang="vi-VN"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b) Đã hết quỹ thời gian tối đa để hoàn thành </a:t>
            </a:r>
            <a:r>
              <a:rPr lang="vi-VN" sz="2400">
                <a:latin typeface="Times New Roman" pitchFamily="18" charset="0"/>
                <a:cs typeface="Times New Roman" pitchFamily="18" charset="0"/>
              </a:rPr>
              <a:t>chương </a:t>
            </a:r>
            <a:r>
              <a:rPr lang="vi-VN" sz="2400" smtClean="0">
                <a:latin typeface="Times New Roman" pitchFamily="18" charset="0"/>
                <a:cs typeface="Times New Roman" pitchFamily="18" charset="0"/>
              </a:rPr>
              <a:t>trình</a:t>
            </a:r>
            <a:r>
              <a:rPr lang="en-US" sz="2400" smtClean="0">
                <a:latin typeface="Times New Roman" pitchFamily="18" charset="0"/>
                <a:cs typeface="Times New Roman" pitchFamily="18" charset="0"/>
              </a:rPr>
              <a:t>: </a:t>
            </a:r>
            <a:r>
              <a:rPr lang="en-US" sz="2400" i="1" smtClean="0">
                <a:latin typeface="Times New Roman" pitchFamily="18" charset="0"/>
                <a:cs typeface="Times New Roman" pitchFamily="18" charset="0"/>
              </a:rPr>
              <a:t>Thời </a:t>
            </a:r>
            <a:r>
              <a:rPr lang="en-US" sz="2400" i="1" dirty="0" err="1">
                <a:latin typeface="Times New Roman" pitchFamily="18" charset="0"/>
                <a:cs typeface="Times New Roman" pitchFamily="18" charset="0"/>
              </a:rPr>
              <a:t>gian</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tối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đa</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đối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với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trình</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độ</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trung</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cấp</a:t>
            </a:r>
            <a:r>
              <a:rPr lang="en-US" sz="2400" i="1" dirty="0">
                <a:latin typeface="Times New Roman" pitchFamily="18" charset="0"/>
                <a:cs typeface="Times New Roman" pitchFamily="18" charset="0"/>
              </a:rPr>
              <a:t>: 4,5 </a:t>
            </a:r>
            <a:r>
              <a:rPr lang="en-US" sz="2400" i="1" dirty="0" err="1">
                <a:latin typeface="Times New Roman" pitchFamily="18" charset="0"/>
                <a:cs typeface="Times New Roman" pitchFamily="18" charset="0"/>
              </a:rPr>
              <a:t>năm</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đối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với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hệ</a:t>
            </a:r>
            <a:r>
              <a:rPr lang="en-US" sz="2400" i="1" dirty="0">
                <a:latin typeface="Times New Roman" pitchFamily="18" charset="0"/>
                <a:cs typeface="Times New Roman" pitchFamily="18" charset="0"/>
              </a:rPr>
              <a:t> 01 </a:t>
            </a:r>
            <a:r>
              <a:rPr lang="en-US" sz="2400" i="1" dirty="0" err="1">
                <a:latin typeface="Times New Roman" pitchFamily="18" charset="0"/>
                <a:cs typeface="Times New Roman" pitchFamily="18" charset="0"/>
              </a:rPr>
              <a:t>năm</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đến</a:t>
            </a:r>
            <a:r>
              <a:rPr lang="en-US" sz="2400" i="1" dirty="0">
                <a:latin typeface="Times New Roman" pitchFamily="18" charset="0"/>
                <a:cs typeface="Times New Roman" pitchFamily="18" charset="0"/>
              </a:rPr>
              <a:t> 1,5 </a:t>
            </a:r>
            <a:r>
              <a:rPr lang="en-US" sz="2400" i="1" dirty="0" err="1">
                <a:latin typeface="Times New Roman" pitchFamily="18" charset="0"/>
                <a:cs typeface="Times New Roman" pitchFamily="18" charset="0"/>
              </a:rPr>
              <a:t>năm</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và</a:t>
            </a:r>
            <a:r>
              <a:rPr lang="en-US" sz="2400" i="1" dirty="0">
                <a:latin typeface="Times New Roman" pitchFamily="18" charset="0"/>
                <a:cs typeface="Times New Roman" pitchFamily="18" charset="0"/>
              </a:rPr>
              <a:t> 06 </a:t>
            </a:r>
            <a:r>
              <a:rPr lang="en-US" sz="2400" i="1" dirty="0" err="1">
                <a:latin typeface="Times New Roman" pitchFamily="18" charset="0"/>
                <a:cs typeface="Times New Roman" pitchFamily="18" charset="0"/>
              </a:rPr>
              <a:t>năm</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đối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với</a:t>
            </a:r>
            <a:r>
              <a:rPr lang="en-US" sz="2400" i="1" dirty="0">
                <a:latin typeface="Times New Roman" pitchFamily="18" charset="0"/>
                <a:cs typeface="Times New Roman" pitchFamily="18" charset="0"/>
              </a:rPr>
              <a:t> </a:t>
            </a:r>
            <a:r>
              <a:rPr lang="en-US" sz="2400" i="1" dirty="0" err="1">
                <a:latin typeface="Times New Roman" pitchFamily="18" charset="0"/>
                <a:cs typeface="Times New Roman" pitchFamily="18" charset="0"/>
              </a:rPr>
              <a:t>hệ</a:t>
            </a:r>
            <a:r>
              <a:rPr lang="en-US" sz="2400" i="1" dirty="0">
                <a:latin typeface="Times New Roman" pitchFamily="18" charset="0"/>
                <a:cs typeface="Times New Roman" pitchFamily="18" charset="0"/>
              </a:rPr>
              <a:t> </a:t>
            </a:r>
            <a:r>
              <a:rPr lang="en-US" sz="2400" i="1">
                <a:latin typeface="Times New Roman" pitchFamily="18" charset="0"/>
                <a:cs typeface="Times New Roman" pitchFamily="18" charset="0"/>
              </a:rPr>
              <a:t>03 </a:t>
            </a:r>
            <a:r>
              <a:rPr lang="en-US" sz="2400" i="1" smtClean="0">
                <a:latin typeface="Times New Roman" pitchFamily="18" charset="0"/>
                <a:cs typeface="Times New Roman" pitchFamily="18" charset="0"/>
              </a:rPr>
              <a:t>năm </a:t>
            </a:r>
            <a:r>
              <a:rPr lang="vi-VN" sz="2400" i="1" dirty="0">
                <a:latin typeface="Times New Roman" pitchFamily="18" charset="0"/>
                <a:cs typeface="Times New Roman" pitchFamily="18" charset="0"/>
              </a:rPr>
              <a:t>;</a:t>
            </a:r>
            <a:endParaRPr lang="en-US" sz="2400" i="1"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c) Bị kỷ luật ở mức buộc thôi học.</a:t>
            </a:r>
            <a:endParaRPr lang="en-US" sz="2400" dirty="0">
              <a:latin typeface="Times New Roman" pitchFamily="18" charset="0"/>
              <a:cs typeface="Times New Roman" pitchFamily="18" charset="0"/>
            </a:endParaRPr>
          </a:p>
          <a:p>
            <a:pPr marL="0" indent="0" algn="just">
              <a:buNone/>
            </a:pPr>
            <a:endParaRPr lang="en-US" sz="2400" dirty="0"/>
          </a:p>
        </p:txBody>
      </p:sp>
    </p:spTree>
    <p:extLst>
      <p:ext uri="{BB962C8B-B14F-4D97-AF65-F5344CB8AC3E}">
        <p14:creationId xmlns:p14="http://schemas.microsoft.com/office/powerpoint/2010/main" val="3651116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23081" y="707979"/>
            <a:ext cx="8420668" cy="6150021"/>
          </a:xfrm>
        </p:spPr>
        <p:txBody>
          <a:bodyPr>
            <a:noAutofit/>
          </a:bodyPr>
          <a:lstStyle/>
          <a:p>
            <a:pPr marL="0" indent="0">
              <a:buNone/>
            </a:pPr>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22</a:t>
            </a:r>
            <a:r>
              <a:rPr lang="vi-VN" sz="2800" b="1" dirty="0">
                <a:latin typeface="Times New Roman" pitchFamily="18" charset="0"/>
                <a:cs typeface="Times New Roman" pitchFamily="18" charset="0"/>
              </a:rPr>
              <a:t>. Cảnh báo kết quả học tập, buộc thôi học, tự thôi học</a:t>
            </a:r>
            <a:endParaRPr lang="en-US" sz="2800" dirty="0">
              <a:latin typeface="Times New Roman" pitchFamily="18" charset="0"/>
              <a:cs typeface="Times New Roman" pitchFamily="18" charset="0"/>
            </a:endParaRPr>
          </a:p>
          <a:p>
            <a:pPr marL="0" indent="0">
              <a:buNone/>
            </a:pP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3. Tự thôi học</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HSSV không thuộc diện bị buộc thôi học, thực hiện đầy đủ nghĩa vụ và trách nhiệm theo quy định, nếu thuộc một trong các trường hợp sau được đề nghị trường cho thôi học:</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a) HSSV tự xét thấy không còn khả năng hoàn thành chương trình do thời gian còn lại không đủ để hoàn thành chương trình theo quy định;</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b) Vì lý do khác phải thôi học kèm theo minh chứng cụ thể và được hiệu trưởng chấp thuận.</a:t>
            </a:r>
            <a:endParaRPr lang="en-US" sz="2800" dirty="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553220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0250"/>
            <a:ext cx="7332260" cy="723332"/>
          </a:xfrm>
        </p:spPr>
        <p:txBody>
          <a:bodyPr>
            <a:normAutofit/>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91319" y="1105469"/>
            <a:ext cx="8352429" cy="5445456"/>
          </a:xfrm>
        </p:spPr>
        <p:txBody>
          <a:bodyPr/>
          <a:lstStyle/>
          <a:p>
            <a:pPr marL="0" indent="0">
              <a:buNone/>
            </a:pPr>
            <a:r>
              <a:rPr lang="en-US" sz="2600" b="1" dirty="0" err="1">
                <a:latin typeface="Times New Roman" pitchFamily="18" charset="0"/>
                <a:cs typeface="Times New Roman" pitchFamily="18" charset="0"/>
              </a:rPr>
              <a:t>Điều</a:t>
            </a:r>
            <a:r>
              <a:rPr lang="en-US" sz="2600" b="1" dirty="0">
                <a:latin typeface="Times New Roman" pitchFamily="18" charset="0"/>
                <a:cs typeface="Times New Roman" pitchFamily="18" charset="0"/>
              </a:rPr>
              <a:t> 23</a:t>
            </a:r>
            <a:r>
              <a:rPr lang="vi-VN" sz="2600" b="1" dirty="0">
                <a:latin typeface="Times New Roman" pitchFamily="18" charset="0"/>
                <a:cs typeface="Times New Roman" pitchFamily="18" charset="0"/>
              </a:rPr>
              <a:t>. Điều kiện tốt nghiệp</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1. HSSV được công nhận tốt nghiệp khi đủ các điều kiện sau: </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a</a:t>
            </a:r>
            <a:r>
              <a:rPr lang="vi-VN" sz="2600" dirty="0">
                <a:latin typeface="Times New Roman" pitchFamily="18" charset="0"/>
                <a:cs typeface="Times New Roman" pitchFamily="18" charset="0"/>
              </a:rPr>
              <a:t>) Không trong thời gian: bị kỷ luật từ mức đình chỉ học tập có thời hạn trở lên, bị truy cứu trách nhiệm hình sự;</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Tích lũy đủ số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và khối lượng tín chỉ quy định cho chương trình đào tạo;</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c) Điểm trung bình chung tích lũy của toàn khóa học đạt từ 5,50 trở lên; </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d) </a:t>
            </a:r>
            <a:r>
              <a:rPr lang="en-US" sz="2600" dirty="0">
                <a:latin typeface="Times New Roman" pitchFamily="18" charset="0"/>
                <a:cs typeface="Times New Roman" pitchFamily="18" charset="0"/>
              </a:rPr>
              <a:t>H</a:t>
            </a:r>
            <a:r>
              <a:rPr lang="vi-VN" sz="2600" dirty="0">
                <a:latin typeface="Times New Roman" pitchFamily="18" charset="0"/>
                <a:cs typeface="Times New Roman" pitchFamily="18" charset="0"/>
              </a:rPr>
              <a:t>oàn thành học phần Giáo dục quốc phòng - an ninh, Giáo dục thể chất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Kỹ</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mềm</a:t>
            </a:r>
            <a:r>
              <a:rPr lang="en-US" sz="2600" dirty="0">
                <a:latin typeface="Times New Roman" pitchFamily="18" charset="0"/>
                <a:cs typeface="Times New Roman" pitchFamily="18" charset="0"/>
              </a:rPr>
              <a:t> do </a:t>
            </a:r>
            <a:r>
              <a:rPr lang="en-US" sz="2600" dirty="0" err="1">
                <a:latin typeface="Times New Roman" pitchFamily="18" charset="0"/>
                <a:cs typeface="Times New Roman" pitchFamily="18" charset="0"/>
              </a:rPr>
              <a:t>trường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cấp</a:t>
            </a:r>
            <a:r>
              <a:rPr lang="en-US" sz="2600" dirty="0">
                <a:latin typeface="Times New Roman" pitchFamily="18" charset="0"/>
                <a:cs typeface="Times New Roman" pitchFamily="18" charset="0"/>
              </a:rPr>
              <a:t>; </a:t>
            </a:r>
          </a:p>
          <a:p>
            <a:endParaRPr lang="en-US" dirty="0"/>
          </a:p>
        </p:txBody>
      </p:sp>
    </p:spTree>
    <p:extLst>
      <p:ext uri="{BB962C8B-B14F-4D97-AF65-F5344CB8AC3E}">
        <p14:creationId xmlns:p14="http://schemas.microsoft.com/office/powerpoint/2010/main" val="550886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30774"/>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64023" y="777922"/>
            <a:ext cx="8338783" cy="5732059"/>
          </a:xfrm>
        </p:spPr>
        <p:txBody>
          <a:bodyPr>
            <a:normAutofit/>
          </a:bodyPr>
          <a:lstStyle/>
          <a:p>
            <a:pPr marL="0" indent="0" algn="just">
              <a:buNone/>
            </a:pPr>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23</a:t>
            </a:r>
            <a:r>
              <a:rPr lang="vi-VN" sz="2800" b="1" dirty="0">
                <a:latin typeface="Times New Roman" pitchFamily="18" charset="0"/>
                <a:cs typeface="Times New Roman" pitchFamily="18" charset="0"/>
              </a:rPr>
              <a:t>. Điều kiện </a:t>
            </a:r>
            <a:r>
              <a:rPr lang="vi-VN" sz="2800" b="1">
                <a:latin typeface="Times New Roman" pitchFamily="18" charset="0"/>
                <a:cs typeface="Times New Roman" pitchFamily="18" charset="0"/>
              </a:rPr>
              <a:t>tốt </a:t>
            </a:r>
            <a:r>
              <a:rPr lang="vi-VN" sz="2800" b="1" smtClean="0">
                <a:latin typeface="Times New Roman" pitchFamily="18" charset="0"/>
                <a:cs typeface="Times New Roman" pitchFamily="18" charset="0"/>
              </a:rPr>
              <a:t>nghiệp</a:t>
            </a:r>
            <a:r>
              <a:rPr lang="en-US" sz="280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Đối với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vi-VN" sz="2800" dirty="0">
                <a:latin typeface="Times New Roman" pitchFamily="18" charset="0"/>
                <a:cs typeface="Times New Roman" pitchFamily="18" charset="0"/>
              </a:rPr>
              <a:t> trình độ </a:t>
            </a:r>
            <a:r>
              <a:rPr lang="en-US" sz="2800" dirty="0">
                <a:latin typeface="Times New Roman" pitchFamily="18" charset="0"/>
                <a:cs typeface="Times New Roman" pitchFamily="18" charset="0"/>
              </a:rPr>
              <a:t>t</a:t>
            </a:r>
            <a:r>
              <a:rPr lang="vi-VN" sz="2800" dirty="0">
                <a:latin typeface="Times New Roman" pitchFamily="18" charset="0"/>
                <a:cs typeface="Times New Roman" pitchFamily="18" charset="0"/>
              </a:rPr>
              <a:t>rung cấp: </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a:t>
            </a:r>
            <a:r>
              <a:rPr lang="en-US" sz="2800" b="1" dirty="0" err="1">
                <a:latin typeface="Times New Roman" pitchFamily="18" charset="0"/>
                <a:cs typeface="Times New Roman" pitchFamily="18" charset="0"/>
              </a:rPr>
              <a:t>Kỹ</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năng</a:t>
            </a:r>
            <a:r>
              <a:rPr lang="en-US" sz="2800" b="1"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2/5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chuẩn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 </a:t>
            </a:r>
            <a:r>
              <a:rPr lang="en-US" sz="2800" b="1" dirty="0" err="1">
                <a:latin typeface="Times New Roman" pitchFamily="18" charset="0"/>
                <a:cs typeface="Times New Roman" pitchFamily="18" charset="0"/>
              </a:rPr>
              <a:t>Ngoại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ngữ</a:t>
            </a:r>
            <a:r>
              <a:rPr lang="en-US" sz="2800" b="1"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năng lực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b</a:t>
            </a:r>
            <a:r>
              <a:rPr lang="vi-VN" sz="2800" dirty="0">
                <a:latin typeface="Times New Roman" pitchFamily="18" charset="0"/>
                <a:cs typeface="Times New Roman" pitchFamily="18" charset="0"/>
              </a:rPr>
              <a:t>ậc 1</a:t>
            </a:r>
            <a:r>
              <a:rPr lang="en-US" sz="2800" dirty="0">
                <a:latin typeface="Times New Roman" pitchFamily="18" charset="0"/>
                <a:cs typeface="Times New Roman" pitchFamily="18" charset="0"/>
              </a:rPr>
              <a:t>/6</a:t>
            </a:r>
            <a:r>
              <a:rPr lang="vi-VN" sz="2800" dirty="0">
                <a:latin typeface="Times New Roman" pitchFamily="18" charset="0"/>
                <a:cs typeface="Times New Roman" pitchFamily="18" charset="0"/>
              </a:rPr>
              <a:t> khung năng lực ngoại ngữ </a:t>
            </a:r>
            <a:r>
              <a:rPr lang="en-US" sz="2800" dirty="0" err="1">
                <a:latin typeface="Times New Roman" pitchFamily="18" charset="0"/>
                <a:cs typeface="Times New Roman" pitchFamily="18" charset="0"/>
              </a:rPr>
              <a:t>của</a:t>
            </a:r>
            <a:r>
              <a:rPr lang="vi-VN" sz="2800" dirty="0">
                <a:latin typeface="Times New Roman" pitchFamily="18" charset="0"/>
                <a:cs typeface="Times New Roman" pitchFamily="18" charset="0"/>
              </a:rPr>
              <a:t> Việt Nam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300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TOEIC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Chứng chỉ Quốc gia trình độ 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g</a:t>
            </a:r>
            <a:r>
              <a:rPr lang="vi-VN" sz="2800" dirty="0">
                <a:latin typeface="Times New Roman" pitchFamily="18" charset="0"/>
                <a:cs typeface="Times New Roman" pitchFamily="18" charset="0"/>
              </a:rPr>
              <a:t>iấy chứng nhận do Trường cấp;</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Tin </a:t>
            </a:r>
            <a:r>
              <a:rPr lang="en-US" sz="2800" b="1" dirty="0" err="1">
                <a:latin typeface="Times New Roman" pitchFamily="18" charset="0"/>
                <a:cs typeface="Times New Roman" pitchFamily="18" charset="0"/>
              </a:rPr>
              <a:t>học</a:t>
            </a:r>
            <a:r>
              <a:rPr lang="en-US" sz="2800" b="1"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chuẩn</a:t>
            </a:r>
            <a:r>
              <a:rPr lang="en-US" sz="2800" dirty="0">
                <a:latin typeface="Times New Roman" pitchFamily="18" charset="0"/>
                <a:cs typeface="Times New Roman" pitchFamily="18" charset="0"/>
              </a:rPr>
              <a:t> IC3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a:t>
            </a:r>
          </a:p>
        </p:txBody>
      </p:sp>
    </p:spTree>
    <p:extLst>
      <p:ext uri="{BB962C8B-B14F-4D97-AF65-F5344CB8AC3E}">
        <p14:creationId xmlns:p14="http://schemas.microsoft.com/office/powerpoint/2010/main" val="445731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1"/>
            <a:ext cx="6850298" cy="712660"/>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50376" y="887105"/>
            <a:ext cx="8393373" cy="5691116"/>
          </a:xfrm>
        </p:spPr>
        <p:txBody>
          <a:bodyPr>
            <a:normAutofit/>
          </a:bodyPr>
          <a:lstStyle/>
          <a:p>
            <a:pPr marL="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23</a:t>
            </a:r>
            <a:r>
              <a:rPr lang="vi-VN" sz="2400" b="1" dirty="0">
                <a:latin typeface="Times New Roman" pitchFamily="18" charset="0"/>
                <a:cs typeface="Times New Roman" pitchFamily="18" charset="0"/>
              </a:rPr>
              <a:t>. Điều kiện tốt nghiệp</a:t>
            </a:r>
            <a:endParaRPr lang="en-US" sz="24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f) </a:t>
            </a:r>
            <a:r>
              <a:rPr lang="vi-VN" sz="2400" dirty="0">
                <a:latin typeface="Times New Roman" pitchFamily="18" charset="0"/>
                <a:cs typeface="Times New Roman" pitchFamily="18" charset="0"/>
              </a:rPr>
              <a:t>Học sinh chưa có bằng tốt nghiệp THPT, phải thi thêm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văn hóa </a:t>
            </a:r>
            <a:r>
              <a:rPr lang="en-US" sz="2400" dirty="0" err="1">
                <a:latin typeface="Times New Roman" pitchFamily="18" charset="0"/>
                <a:cs typeface="Times New Roman" pitchFamily="18" charset="0"/>
              </a:rPr>
              <a:t>gồm</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03 môn </a:t>
            </a:r>
            <a:r>
              <a:rPr lang="en-US" sz="2400" dirty="0" err="1">
                <a:latin typeface="Times New Roman" pitchFamily="18" charset="0"/>
                <a:cs typeface="Times New Roman" pitchFamily="18" charset="0"/>
              </a:rPr>
              <a:t>Toán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được quy định trong chương trình. Trong đó nội dung thi là những kiến thức cơ bản được tổng hợp từ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thuộc khối kiến thức văn hóa được quy định trong chương trình đào tạo.</a:t>
            </a:r>
            <a:endParaRPr lang="en-US" sz="24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Đã tích lũy đủ số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vi-VN" sz="2400" dirty="0">
                <a:latin typeface="Times New Roman" pitchFamily="18" charset="0"/>
                <a:cs typeface="Times New Roman" pitchFamily="18" charset="0"/>
              </a:rPr>
              <a:t> được quy định trong chương trình đào tạo và điểm của tất cả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đó</a:t>
            </a:r>
            <a:r>
              <a:rPr lang="vi-VN" sz="2400" dirty="0">
                <a:latin typeface="Times New Roman" pitchFamily="18" charset="0"/>
                <a:cs typeface="Times New Roman" pitchFamily="18" charset="0"/>
              </a:rPr>
              <a:t> phải đạt yêu cầu. Trên cơ sở đề nghị của Hội đồng xét điều kiện dự thi tốt nghiệp, Hiệu trưởng ra quyết định học sinh đủ điều kiện dự thi tốt nghiệp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vi-VN"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Điều kiện tốt nghiệp, công nhận tốt nghiệp văn 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Điểm của mỗi môn thi tốt nghiệp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phải đạt từ 5,0 điểm trở lên</a:t>
            </a:r>
            <a:r>
              <a:rPr lang="en-US" sz="2400" dirty="0">
                <a:latin typeface="Times New Roman" pitchFamily="18" charset="0"/>
                <a:cs typeface="Times New Roman" pitchFamily="18" charset="0"/>
              </a:rPr>
              <a:t>.</a:t>
            </a:r>
          </a:p>
        </p:txBody>
      </p:sp>
    </p:spTree>
    <p:extLst>
      <p:ext uri="{BB962C8B-B14F-4D97-AF65-F5344CB8AC3E}">
        <p14:creationId xmlns:p14="http://schemas.microsoft.com/office/powerpoint/2010/main" val="1656152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a:extLst>
              <a:ext uri="{FF2B5EF4-FFF2-40B4-BE49-F238E27FC236}">
                <a16:creationId xmlns:a16="http://schemas.microsoft.com/office/drawing/2014/main" xmlns="" id="{724A5CF9-0D82-4EC4-9323-BA98EF103EDB}"/>
              </a:ext>
            </a:extLst>
          </p:cNvPr>
          <p:cNvSpPr txBox="1">
            <a:spLocks noChangeArrowheads="1"/>
          </p:cNvSpPr>
          <p:nvPr/>
        </p:nvSpPr>
        <p:spPr bwMode="auto">
          <a:xfrm>
            <a:off x="38100" y="0"/>
            <a:ext cx="912653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SzPct val="125000"/>
              <a:buFont typeface="Arial" panose="020B0604020202020204" pitchFamily="34" charset="0"/>
              <a:buChar char="•"/>
              <a:defRPr sz="2400">
                <a:solidFill>
                  <a:schemeClr val="tx1"/>
                </a:solidFill>
                <a:latin typeface="Tw Cen MT" panose="020B0602020104020603" pitchFamily="34" charset="0"/>
              </a:defRPr>
            </a:lvl1pPr>
            <a:lvl2pPr marL="742950" indent="-285750">
              <a:lnSpc>
                <a:spcPct val="120000"/>
              </a:lnSpc>
              <a:spcBef>
                <a:spcPts val="500"/>
              </a:spcBef>
              <a:buSzPct val="125000"/>
              <a:buFont typeface="Arial" panose="020B0604020202020204" pitchFamily="34" charset="0"/>
              <a:buChar char="•"/>
              <a:defRPr sz="2000">
                <a:solidFill>
                  <a:schemeClr val="tx1"/>
                </a:solidFill>
                <a:latin typeface="Tw Cen MT" panose="020B0602020104020603" pitchFamily="34" charset="0"/>
              </a:defRPr>
            </a:lvl2pPr>
            <a:lvl3pPr marL="1143000" indent="-228600">
              <a:lnSpc>
                <a:spcPct val="120000"/>
              </a:lnSpc>
              <a:spcBef>
                <a:spcPts val="500"/>
              </a:spcBef>
              <a:buSzPct val="125000"/>
              <a:buFont typeface="Arial" panose="020B0604020202020204" pitchFamily="34" charset="0"/>
              <a:buChar char="•"/>
              <a:defRPr>
                <a:solidFill>
                  <a:schemeClr val="tx1"/>
                </a:solidFill>
                <a:latin typeface="Tw Cen MT" panose="020B0602020104020603" pitchFamily="34" charset="0"/>
              </a:defRPr>
            </a:lvl3pPr>
            <a:lvl4pPr marL="1600200" indent="-228600">
              <a:lnSpc>
                <a:spcPct val="120000"/>
              </a:lnSpc>
              <a:spcBef>
                <a:spcPts val="500"/>
              </a:spcBef>
              <a:buSzPct val="125000"/>
              <a:buFont typeface="Arial" panose="020B0604020202020204" pitchFamily="34" charset="0"/>
              <a:buChar char="•"/>
              <a:defRPr sz="1600">
                <a:solidFill>
                  <a:schemeClr val="tx1"/>
                </a:solidFill>
                <a:latin typeface="Tw Cen MT" panose="020B0602020104020603" pitchFamily="34" charset="0"/>
              </a:defRPr>
            </a:lvl4pPr>
            <a:lvl5pPr marL="2057400" indent="-228600">
              <a:lnSpc>
                <a:spcPct val="120000"/>
              </a:lnSpc>
              <a:spcBef>
                <a:spcPts val="500"/>
              </a:spcBef>
              <a:buSzPct val="125000"/>
              <a:buFont typeface="Arial" panose="020B0604020202020204" pitchFamily="34" charset="0"/>
              <a:buChar char="•"/>
              <a:defRPr sz="1600">
                <a:solidFill>
                  <a:schemeClr val="tx1"/>
                </a:solidFill>
                <a:latin typeface="Tw Cen MT" panose="020B0602020104020603" pitchFamily="34" charset="0"/>
              </a:defRPr>
            </a:lvl5pPr>
            <a:lvl6pPr marL="25146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6pPr>
            <a:lvl7pPr marL="29718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7pPr>
            <a:lvl8pPr marL="34290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8pPr>
            <a:lvl9pPr marL="38862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9pPr>
          </a:lstStyle>
          <a:p>
            <a:pPr eaLnBrk="1" hangingPunct="1">
              <a:lnSpc>
                <a:spcPct val="100000"/>
              </a:lnSpc>
              <a:spcBef>
                <a:spcPct val="0"/>
              </a:spcBef>
              <a:buSzTx/>
              <a:buFontTx/>
              <a:buNone/>
            </a:pPr>
            <a:r>
              <a:rPr lang="en-US" altLang="en-US" sz="2800" b="1" dirty="0">
                <a:solidFill>
                  <a:srgbClr val="FF0000"/>
                </a:solidFill>
                <a:latin typeface="Times New Roman" panose="02020603050405020304" pitchFamily="18" charset="0"/>
                <a:cs typeface="Times New Roman" panose="02020603050405020304" pitchFamily="18" charset="0"/>
              </a:rPr>
              <a:t>II. NHỮNG GIẢI PHÁP NÂNG CAO CHẤT LƯỢNG HỌC TẬP, RÈN LUYỆN VÀ GIÁO DỤC ĐẠO ĐỨC LỐI SỐNG CHO HSSV</a:t>
            </a:r>
            <a:r>
              <a:rPr lang="en-US" altLang="en-US" sz="2800" b="1" dirty="0">
                <a:latin typeface="Times New Roman" panose="02020603050405020304" pitchFamily="18" charset="0"/>
                <a:cs typeface="Times New Roman" panose="02020603050405020304" pitchFamily="18" charset="0"/>
              </a:rPr>
              <a:t>.</a:t>
            </a:r>
            <a:endParaRPr lang="en-US" altLang="en-US" sz="2800" dirty="0">
              <a:latin typeface="Times New Roman" panose="02020603050405020304" pitchFamily="18" charset="0"/>
              <a:cs typeface="Times New Roman" panose="02020603050405020304" pitchFamily="18" charset="0"/>
            </a:endParaRPr>
          </a:p>
        </p:txBody>
      </p:sp>
      <p:pic>
        <p:nvPicPr>
          <p:cNvPr id="13315" name="Picture 2">
            <a:extLst>
              <a:ext uri="{FF2B5EF4-FFF2-40B4-BE49-F238E27FC236}">
                <a16:creationId xmlns:a16="http://schemas.microsoft.com/office/drawing/2014/main" xmlns="" id="{3EC5F7AE-AD2C-4629-BFC1-EA5EB98E37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71800"/>
            <a:ext cx="914400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6" name="Rectangle 1">
            <a:extLst>
              <a:ext uri="{FF2B5EF4-FFF2-40B4-BE49-F238E27FC236}">
                <a16:creationId xmlns:a16="http://schemas.microsoft.com/office/drawing/2014/main" xmlns="" id="{B0971FA1-F84D-44EF-BB2B-C8C25AF21A58}"/>
              </a:ext>
            </a:extLst>
          </p:cNvPr>
          <p:cNvSpPr>
            <a:spLocks noChangeArrowheads="1"/>
          </p:cNvSpPr>
          <p:nvPr/>
        </p:nvSpPr>
        <p:spPr bwMode="auto">
          <a:xfrm>
            <a:off x="38100" y="1270457"/>
            <a:ext cx="919616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SzPct val="125000"/>
              <a:buFont typeface="Arial" panose="020B0604020202020204" pitchFamily="34" charset="0"/>
              <a:buChar char="•"/>
              <a:defRPr sz="2400">
                <a:solidFill>
                  <a:schemeClr val="tx1"/>
                </a:solidFill>
                <a:latin typeface="Tw Cen MT" panose="020B0602020104020603" pitchFamily="34" charset="0"/>
              </a:defRPr>
            </a:lvl1pPr>
            <a:lvl2pPr marL="742950" indent="-285750">
              <a:lnSpc>
                <a:spcPct val="120000"/>
              </a:lnSpc>
              <a:spcBef>
                <a:spcPts val="500"/>
              </a:spcBef>
              <a:buSzPct val="125000"/>
              <a:buFont typeface="Arial" panose="020B0604020202020204" pitchFamily="34" charset="0"/>
              <a:buChar char="•"/>
              <a:defRPr sz="2000">
                <a:solidFill>
                  <a:schemeClr val="tx1"/>
                </a:solidFill>
                <a:latin typeface="Tw Cen MT" panose="020B0602020104020603" pitchFamily="34" charset="0"/>
              </a:defRPr>
            </a:lvl2pPr>
            <a:lvl3pPr marL="1143000" indent="-228600">
              <a:lnSpc>
                <a:spcPct val="120000"/>
              </a:lnSpc>
              <a:spcBef>
                <a:spcPts val="500"/>
              </a:spcBef>
              <a:buSzPct val="125000"/>
              <a:buFont typeface="Arial" panose="020B0604020202020204" pitchFamily="34" charset="0"/>
              <a:buChar char="•"/>
              <a:defRPr>
                <a:solidFill>
                  <a:schemeClr val="tx1"/>
                </a:solidFill>
                <a:latin typeface="Tw Cen MT" panose="020B0602020104020603" pitchFamily="34" charset="0"/>
              </a:defRPr>
            </a:lvl3pPr>
            <a:lvl4pPr marL="1600200" indent="-228600">
              <a:lnSpc>
                <a:spcPct val="120000"/>
              </a:lnSpc>
              <a:spcBef>
                <a:spcPts val="500"/>
              </a:spcBef>
              <a:buSzPct val="125000"/>
              <a:buFont typeface="Arial" panose="020B0604020202020204" pitchFamily="34" charset="0"/>
              <a:buChar char="•"/>
              <a:defRPr sz="1600">
                <a:solidFill>
                  <a:schemeClr val="tx1"/>
                </a:solidFill>
                <a:latin typeface="Tw Cen MT" panose="020B0602020104020603" pitchFamily="34" charset="0"/>
              </a:defRPr>
            </a:lvl4pPr>
            <a:lvl5pPr marL="2057400" indent="-228600">
              <a:lnSpc>
                <a:spcPct val="120000"/>
              </a:lnSpc>
              <a:spcBef>
                <a:spcPts val="500"/>
              </a:spcBef>
              <a:buSzPct val="125000"/>
              <a:buFont typeface="Arial" panose="020B0604020202020204" pitchFamily="34" charset="0"/>
              <a:buChar char="•"/>
              <a:defRPr sz="1600">
                <a:solidFill>
                  <a:schemeClr val="tx1"/>
                </a:solidFill>
                <a:latin typeface="Tw Cen MT" panose="020B0602020104020603" pitchFamily="34" charset="0"/>
              </a:defRPr>
            </a:lvl5pPr>
            <a:lvl6pPr marL="25146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6pPr>
            <a:lvl7pPr marL="29718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7pPr>
            <a:lvl8pPr marL="34290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8pPr>
            <a:lvl9pPr marL="38862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9pPr>
          </a:lstStyle>
          <a:p>
            <a:pPr>
              <a:lnSpc>
                <a:spcPct val="100000"/>
              </a:lnSpc>
              <a:spcBef>
                <a:spcPct val="0"/>
              </a:spcBef>
              <a:buSzTx/>
              <a:buNone/>
            </a:pPr>
            <a:r>
              <a:rPr lang="en-US" altLang="en-US" sz="2800" dirty="0">
                <a:solidFill>
                  <a:srgbClr val="002060"/>
                </a:solidFill>
                <a:latin typeface="Times New Roman" panose="02020603050405020304" pitchFamily="18" charset="0"/>
                <a:cs typeface="Times New Roman" panose="02020603050405020304" pitchFamily="18" charset="0"/>
              </a:rPr>
              <a:t>CÁCH VÀO TRANG CÁ NHÂN HSSV XEM THÔNG TIN</a:t>
            </a:r>
          </a:p>
          <a:p>
            <a:pPr eaLnBrk="1" hangingPunct="1">
              <a:lnSpc>
                <a:spcPct val="100000"/>
              </a:lnSpc>
              <a:spcBef>
                <a:spcPct val="0"/>
              </a:spcBef>
              <a:buSzTx/>
              <a:buFontTx/>
              <a:buNone/>
            </a:pP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Web: LTTV.EDU.VN &gt; HỌC SINH-SINH VIÊN </a:t>
            </a:r>
          </a:p>
          <a:p>
            <a:pPr eaLnBrk="1" hangingPunct="1">
              <a:lnSpc>
                <a:spcPct val="100000"/>
              </a:lnSpc>
              <a:spcBef>
                <a:spcPct val="0"/>
              </a:spcBef>
              <a:buSzTx/>
              <a:buFontTx/>
              <a:buNone/>
            </a:pPr>
            <a:r>
              <a:rPr lang="en-US" altLang="en-US" sz="2800" dirty="0" err="1">
                <a:latin typeface="Times New Roman" panose="02020603050405020304" pitchFamily="18" charset="0"/>
                <a:cs typeface="Times New Roman" panose="02020603050405020304" pitchFamily="18" charset="0"/>
              </a:rPr>
              <a:t>Đăng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nhập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bằng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mã</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số</a:t>
            </a:r>
            <a:r>
              <a:rPr lang="en-US" altLang="en-US" sz="2800" dirty="0">
                <a:latin typeface="Times New Roman" panose="02020603050405020304" pitchFamily="18" charset="0"/>
                <a:cs typeface="Times New Roman" panose="02020603050405020304" pitchFamily="18" charset="0"/>
              </a:rPr>
              <a:t> HSSV, </a:t>
            </a:r>
            <a:r>
              <a:rPr lang="en-US" altLang="en-US" sz="2800" dirty="0" err="1">
                <a:latin typeface="Times New Roman" panose="02020603050405020304" pitchFamily="18" charset="0"/>
                <a:cs typeface="Times New Roman" panose="02020603050405020304" pitchFamily="18" charset="0"/>
              </a:rPr>
              <a:t>mật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khẩu</a:t>
            </a:r>
            <a:r>
              <a:rPr lang="en-US" altLang="en-US" sz="2800" dirty="0">
                <a:latin typeface="Times New Roman" panose="02020603050405020304" pitchFamily="18" charset="0"/>
                <a:cs typeface="Times New Roman" panose="02020603050405020304" pitchFamily="18" charset="0"/>
              </a:rPr>
              <a:t> ban </a:t>
            </a:r>
            <a:r>
              <a:rPr lang="en-US" altLang="en-US" sz="2800" dirty="0" err="1">
                <a:latin typeface="Times New Roman" panose="02020603050405020304" pitchFamily="18" charset="0"/>
                <a:cs typeface="Times New Roman" panose="02020603050405020304" pitchFamily="18" charset="0"/>
              </a:rPr>
              <a:t>đầu</a:t>
            </a:r>
            <a:r>
              <a:rPr lang="en-US" altLang="en-US" sz="2800" dirty="0">
                <a:latin typeface="Times New Roman" panose="02020603050405020304" pitchFamily="18" charset="0"/>
                <a:cs typeface="Times New Roman" panose="02020603050405020304" pitchFamily="18" charset="0"/>
              </a:rPr>
              <a:t> 1111&gt; click </a:t>
            </a:r>
            <a:r>
              <a:rPr lang="en-US" altLang="en-US" sz="2800" dirty="0" err="1">
                <a:latin typeface="Times New Roman" panose="02020603050405020304" pitchFamily="18" charset="0"/>
                <a:cs typeface="Times New Roman" panose="02020603050405020304" pitchFamily="18" charset="0"/>
              </a:rPr>
              <a:t>mục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chức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năng</a:t>
            </a:r>
            <a:r>
              <a:rPr lang="en-US" altLang="en-US" sz="2800" dirty="0">
                <a:latin typeface="Times New Roman" panose="02020603050405020304" pitchFamily="18" charset="0"/>
                <a:cs typeface="Times New Roman" panose="02020603050405020304" pitchFamily="18" charset="0"/>
              </a:rPr>
              <a:t>&gt; click </a:t>
            </a:r>
            <a:r>
              <a:rPr lang="en-US" altLang="en-US" sz="2800" dirty="0" err="1">
                <a:latin typeface="Times New Roman" panose="02020603050405020304" pitchFamily="18" charset="0"/>
                <a:cs typeface="Times New Roman" panose="02020603050405020304" pitchFamily="18" charset="0"/>
              </a:rPr>
              <a:t>mục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cần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xem</a:t>
            </a:r>
            <a:endParaRPr lang="en-US" alt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293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1">
            <a:extLst>
              <a:ext uri="{FF2B5EF4-FFF2-40B4-BE49-F238E27FC236}">
                <a16:creationId xmlns:a16="http://schemas.microsoft.com/office/drawing/2014/main" xmlns="" id="{6B7E9BDF-4B45-4A51-AEDB-FD0BBC3BFEC5}"/>
              </a:ext>
            </a:extLst>
          </p:cNvPr>
          <p:cNvSpPr txBox="1">
            <a:spLocks noChangeArrowheads="1"/>
          </p:cNvSpPr>
          <p:nvPr/>
        </p:nvSpPr>
        <p:spPr bwMode="auto">
          <a:xfrm>
            <a:off x="0" y="3810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SzPct val="125000"/>
              <a:buFont typeface="Arial" panose="020B0604020202020204" pitchFamily="34" charset="0"/>
              <a:buChar char="•"/>
              <a:defRPr sz="2400">
                <a:solidFill>
                  <a:schemeClr val="tx1"/>
                </a:solidFill>
                <a:latin typeface="Tw Cen MT" panose="020B0602020104020603" pitchFamily="34" charset="0"/>
              </a:defRPr>
            </a:lvl1pPr>
            <a:lvl2pPr marL="742950" indent="-285750">
              <a:lnSpc>
                <a:spcPct val="120000"/>
              </a:lnSpc>
              <a:spcBef>
                <a:spcPts val="500"/>
              </a:spcBef>
              <a:buSzPct val="125000"/>
              <a:buFont typeface="Arial" panose="020B0604020202020204" pitchFamily="34" charset="0"/>
              <a:buChar char="•"/>
              <a:defRPr sz="2000">
                <a:solidFill>
                  <a:schemeClr val="tx1"/>
                </a:solidFill>
                <a:latin typeface="Tw Cen MT" panose="020B0602020104020603" pitchFamily="34" charset="0"/>
              </a:defRPr>
            </a:lvl2pPr>
            <a:lvl3pPr marL="1143000" indent="-228600">
              <a:lnSpc>
                <a:spcPct val="120000"/>
              </a:lnSpc>
              <a:spcBef>
                <a:spcPts val="500"/>
              </a:spcBef>
              <a:buSzPct val="125000"/>
              <a:buFont typeface="Arial" panose="020B0604020202020204" pitchFamily="34" charset="0"/>
              <a:buChar char="•"/>
              <a:defRPr>
                <a:solidFill>
                  <a:schemeClr val="tx1"/>
                </a:solidFill>
                <a:latin typeface="Tw Cen MT" panose="020B0602020104020603" pitchFamily="34" charset="0"/>
              </a:defRPr>
            </a:lvl3pPr>
            <a:lvl4pPr marL="1600200" indent="-228600">
              <a:lnSpc>
                <a:spcPct val="120000"/>
              </a:lnSpc>
              <a:spcBef>
                <a:spcPts val="500"/>
              </a:spcBef>
              <a:buSzPct val="125000"/>
              <a:buFont typeface="Arial" panose="020B0604020202020204" pitchFamily="34" charset="0"/>
              <a:buChar char="•"/>
              <a:defRPr sz="1600">
                <a:solidFill>
                  <a:schemeClr val="tx1"/>
                </a:solidFill>
                <a:latin typeface="Tw Cen MT" panose="020B0602020104020603" pitchFamily="34" charset="0"/>
              </a:defRPr>
            </a:lvl4pPr>
            <a:lvl5pPr marL="2057400" indent="-228600">
              <a:lnSpc>
                <a:spcPct val="120000"/>
              </a:lnSpc>
              <a:spcBef>
                <a:spcPts val="500"/>
              </a:spcBef>
              <a:buSzPct val="125000"/>
              <a:buFont typeface="Arial" panose="020B0604020202020204" pitchFamily="34" charset="0"/>
              <a:buChar char="•"/>
              <a:defRPr sz="1600">
                <a:solidFill>
                  <a:schemeClr val="tx1"/>
                </a:solidFill>
                <a:latin typeface="Tw Cen MT" panose="020B0602020104020603" pitchFamily="34" charset="0"/>
              </a:defRPr>
            </a:lvl5pPr>
            <a:lvl6pPr marL="25146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6pPr>
            <a:lvl7pPr marL="29718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7pPr>
            <a:lvl8pPr marL="34290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8pPr>
            <a:lvl9pPr marL="38862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9pPr>
          </a:lstStyle>
          <a:p>
            <a:pPr algn="r" eaLnBrk="1" hangingPunct="1">
              <a:lnSpc>
                <a:spcPct val="100000"/>
              </a:lnSpc>
              <a:spcBef>
                <a:spcPct val="0"/>
              </a:spcBef>
              <a:buSzTx/>
              <a:buFontTx/>
              <a:buNone/>
            </a:pPr>
            <a:r>
              <a:rPr lang="en-US" altLang="en-US" sz="3600">
                <a:solidFill>
                  <a:srgbClr val="002060"/>
                </a:solidFill>
                <a:latin typeface="Times New Roman" panose="02020603050405020304" pitchFamily="18" charset="0"/>
                <a:cs typeface="Times New Roman" panose="02020603050405020304" pitchFamily="18" charset="0"/>
              </a:rPr>
              <a:t>Đăng nhập bằng mã số HSSV, mật khẩu ban đầu 			1111</a:t>
            </a:r>
          </a:p>
        </p:txBody>
      </p:sp>
      <p:pic>
        <p:nvPicPr>
          <p:cNvPr id="14339" name="Picture 2">
            <a:extLst>
              <a:ext uri="{FF2B5EF4-FFF2-40B4-BE49-F238E27FC236}">
                <a16:creationId xmlns:a16="http://schemas.microsoft.com/office/drawing/2014/main" xmlns="" id="{D60633BC-32AF-445F-BDB3-CE4F57122C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638300"/>
            <a:ext cx="8610600" cy="504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8919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a:extLst>
              <a:ext uri="{FF2B5EF4-FFF2-40B4-BE49-F238E27FC236}">
                <a16:creationId xmlns:a16="http://schemas.microsoft.com/office/drawing/2014/main" xmlns="" id="{E81F2FA7-A0C0-4662-ADD7-34A4DFE426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200" y="1143000"/>
            <a:ext cx="8677275"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3" name="TextBox 2">
            <a:extLst>
              <a:ext uri="{FF2B5EF4-FFF2-40B4-BE49-F238E27FC236}">
                <a16:creationId xmlns:a16="http://schemas.microsoft.com/office/drawing/2014/main" xmlns="" id="{A7399257-43DC-4CC9-9534-10A287AD98F9}"/>
              </a:ext>
            </a:extLst>
          </p:cNvPr>
          <p:cNvSpPr txBox="1">
            <a:spLocks noChangeArrowheads="1"/>
          </p:cNvSpPr>
          <p:nvPr/>
        </p:nvSpPr>
        <p:spPr bwMode="auto">
          <a:xfrm>
            <a:off x="1588" y="2889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SzPct val="125000"/>
              <a:buFont typeface="Arial" panose="020B0604020202020204" pitchFamily="34" charset="0"/>
              <a:buChar char="•"/>
              <a:defRPr sz="2400">
                <a:solidFill>
                  <a:schemeClr val="tx1"/>
                </a:solidFill>
                <a:latin typeface="Tw Cen MT" panose="020B0602020104020603" pitchFamily="34" charset="0"/>
              </a:defRPr>
            </a:lvl1pPr>
            <a:lvl2pPr marL="742950" indent="-285750">
              <a:lnSpc>
                <a:spcPct val="120000"/>
              </a:lnSpc>
              <a:spcBef>
                <a:spcPts val="500"/>
              </a:spcBef>
              <a:buSzPct val="125000"/>
              <a:buFont typeface="Arial" panose="020B0604020202020204" pitchFamily="34" charset="0"/>
              <a:buChar char="•"/>
              <a:defRPr sz="2000">
                <a:solidFill>
                  <a:schemeClr val="tx1"/>
                </a:solidFill>
                <a:latin typeface="Tw Cen MT" panose="020B0602020104020603" pitchFamily="34" charset="0"/>
              </a:defRPr>
            </a:lvl2pPr>
            <a:lvl3pPr marL="1143000" indent="-228600">
              <a:lnSpc>
                <a:spcPct val="120000"/>
              </a:lnSpc>
              <a:spcBef>
                <a:spcPts val="500"/>
              </a:spcBef>
              <a:buSzPct val="125000"/>
              <a:buFont typeface="Arial" panose="020B0604020202020204" pitchFamily="34" charset="0"/>
              <a:buChar char="•"/>
              <a:defRPr>
                <a:solidFill>
                  <a:schemeClr val="tx1"/>
                </a:solidFill>
                <a:latin typeface="Tw Cen MT" panose="020B0602020104020603" pitchFamily="34" charset="0"/>
              </a:defRPr>
            </a:lvl3pPr>
            <a:lvl4pPr marL="1600200" indent="-228600">
              <a:lnSpc>
                <a:spcPct val="120000"/>
              </a:lnSpc>
              <a:spcBef>
                <a:spcPts val="500"/>
              </a:spcBef>
              <a:buSzPct val="125000"/>
              <a:buFont typeface="Arial" panose="020B0604020202020204" pitchFamily="34" charset="0"/>
              <a:buChar char="•"/>
              <a:defRPr sz="1600">
                <a:solidFill>
                  <a:schemeClr val="tx1"/>
                </a:solidFill>
                <a:latin typeface="Tw Cen MT" panose="020B0602020104020603" pitchFamily="34" charset="0"/>
              </a:defRPr>
            </a:lvl4pPr>
            <a:lvl5pPr marL="2057400" indent="-228600">
              <a:lnSpc>
                <a:spcPct val="120000"/>
              </a:lnSpc>
              <a:spcBef>
                <a:spcPts val="500"/>
              </a:spcBef>
              <a:buSzPct val="125000"/>
              <a:buFont typeface="Arial" panose="020B0604020202020204" pitchFamily="34" charset="0"/>
              <a:buChar char="•"/>
              <a:defRPr sz="1600">
                <a:solidFill>
                  <a:schemeClr val="tx1"/>
                </a:solidFill>
                <a:latin typeface="Tw Cen MT" panose="020B0602020104020603" pitchFamily="34" charset="0"/>
              </a:defRPr>
            </a:lvl5pPr>
            <a:lvl6pPr marL="25146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6pPr>
            <a:lvl7pPr marL="29718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7pPr>
            <a:lvl8pPr marL="34290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8pPr>
            <a:lvl9pPr marL="3886200" indent="-228600" defTabSz="457200" eaLnBrk="0" fontAlgn="base" hangingPunct="0">
              <a:lnSpc>
                <a:spcPct val="120000"/>
              </a:lnSpc>
              <a:spcBef>
                <a:spcPts val="500"/>
              </a:spcBef>
              <a:spcAft>
                <a:spcPct val="0"/>
              </a:spcAft>
              <a:buSzPct val="125000"/>
              <a:buFont typeface="Arial" panose="020B0604020202020204" pitchFamily="34" charset="0"/>
              <a:buChar char="•"/>
              <a:defRPr sz="1600">
                <a:solidFill>
                  <a:schemeClr val="tx1"/>
                </a:solidFill>
                <a:latin typeface="Tw Cen MT" panose="020B0602020104020603" pitchFamily="34" charset="0"/>
              </a:defRPr>
            </a:lvl9pPr>
          </a:lstStyle>
          <a:p>
            <a:pPr eaLnBrk="1" hangingPunct="1">
              <a:lnSpc>
                <a:spcPct val="100000"/>
              </a:lnSpc>
              <a:spcBef>
                <a:spcPct val="0"/>
              </a:spcBef>
              <a:buSzTx/>
              <a:buFontTx/>
              <a:buNone/>
            </a:pPr>
            <a:r>
              <a:rPr lang="en-US" altLang="en-US" sz="3600">
                <a:solidFill>
                  <a:srgbClr val="002060"/>
                </a:solidFill>
                <a:latin typeface="Times New Roman" panose="02020603050405020304" pitchFamily="18" charset="0"/>
                <a:cs typeface="Times New Roman" panose="02020603050405020304" pitchFamily="18" charset="0"/>
              </a:rPr>
              <a:t>Click mục chức năng&gt; click mục cần xem</a:t>
            </a:r>
          </a:p>
        </p:txBody>
      </p:sp>
    </p:spTree>
    <p:extLst>
      <p:ext uri="{BB962C8B-B14F-4D97-AF65-F5344CB8AC3E}">
        <p14:creationId xmlns:p14="http://schemas.microsoft.com/office/powerpoint/2010/main" val="1820776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xmlns="" id="{06324FA3-E7C2-477F-A7BF-F8687E9E6161}"/>
              </a:ext>
            </a:extLst>
          </p:cNvPr>
          <p:cNvGraphicFramePr>
            <a:graphicFrameLocks noGrp="1"/>
          </p:cNvGraphicFramePr>
          <p:nvPr/>
        </p:nvGraphicFramePr>
        <p:xfrm>
          <a:off x="-928470" y="0"/>
          <a:ext cx="10217841" cy="6760566"/>
        </p:xfrm>
        <a:graphic>
          <a:graphicData uri="http://schemas.openxmlformats.org/drawingml/2006/table">
            <a:tbl>
              <a:tblPr/>
              <a:tblGrid>
                <a:gridCol w="483291">
                  <a:extLst>
                    <a:ext uri="{9D8B030D-6E8A-4147-A177-3AD203B41FA5}">
                      <a16:colId xmlns:a16="http://schemas.microsoft.com/office/drawing/2014/main" xmlns="" val="829988032"/>
                    </a:ext>
                  </a:extLst>
                </a:gridCol>
                <a:gridCol w="1390650">
                  <a:extLst>
                    <a:ext uri="{9D8B030D-6E8A-4147-A177-3AD203B41FA5}">
                      <a16:colId xmlns:a16="http://schemas.microsoft.com/office/drawing/2014/main" xmlns="" val="3524555362"/>
                    </a:ext>
                  </a:extLst>
                </a:gridCol>
                <a:gridCol w="1390650">
                  <a:extLst>
                    <a:ext uri="{9D8B030D-6E8A-4147-A177-3AD203B41FA5}">
                      <a16:colId xmlns:a16="http://schemas.microsoft.com/office/drawing/2014/main" xmlns="" val="707137393"/>
                    </a:ext>
                  </a:extLst>
                </a:gridCol>
                <a:gridCol w="1390650">
                  <a:extLst>
                    <a:ext uri="{9D8B030D-6E8A-4147-A177-3AD203B41FA5}">
                      <a16:colId xmlns:a16="http://schemas.microsoft.com/office/drawing/2014/main" xmlns="" val="3439746787"/>
                    </a:ext>
                  </a:extLst>
                </a:gridCol>
                <a:gridCol w="1390650">
                  <a:extLst>
                    <a:ext uri="{9D8B030D-6E8A-4147-A177-3AD203B41FA5}">
                      <a16:colId xmlns:a16="http://schemas.microsoft.com/office/drawing/2014/main" xmlns="" val="1768969913"/>
                    </a:ext>
                  </a:extLst>
                </a:gridCol>
                <a:gridCol w="1390650">
                  <a:extLst>
                    <a:ext uri="{9D8B030D-6E8A-4147-A177-3AD203B41FA5}">
                      <a16:colId xmlns:a16="http://schemas.microsoft.com/office/drawing/2014/main" xmlns="" val="631413673"/>
                    </a:ext>
                  </a:extLst>
                </a:gridCol>
                <a:gridCol w="1390650">
                  <a:extLst>
                    <a:ext uri="{9D8B030D-6E8A-4147-A177-3AD203B41FA5}">
                      <a16:colId xmlns:a16="http://schemas.microsoft.com/office/drawing/2014/main" xmlns="" val="2727366884"/>
                    </a:ext>
                  </a:extLst>
                </a:gridCol>
                <a:gridCol w="1390650">
                  <a:extLst>
                    <a:ext uri="{9D8B030D-6E8A-4147-A177-3AD203B41FA5}">
                      <a16:colId xmlns:a16="http://schemas.microsoft.com/office/drawing/2014/main" xmlns="" val="1169792890"/>
                    </a:ext>
                  </a:extLst>
                </a:gridCol>
              </a:tblGrid>
              <a:tr h="389828">
                <a:tc>
                  <a:txBody>
                    <a:bodyPr/>
                    <a:lstStyle/>
                    <a:p>
                      <a:pPr algn="ctr"/>
                      <a:r>
                        <a:rPr lang="en-US" sz="1000" b="1" dirty="0">
                          <a:solidFill>
                            <a:srgbClr val="FFFFFF"/>
                          </a:solidFill>
                          <a:effectLst/>
                          <a:latin typeface="Times New Roman" panose="02020603050405020304" pitchFamily="18" charset="0"/>
                          <a:cs typeface="Times New Roman" panose="02020603050405020304" pitchFamily="18" charset="0"/>
                        </a:rPr>
                        <a:t>Ca </a:t>
                      </a:r>
                      <a:r>
                        <a:rPr lang="en-US" sz="1000" b="1" dirty="0" err="1">
                          <a:solidFill>
                            <a:schemeClr val="tx1"/>
                          </a:solidFill>
                          <a:effectLst/>
                          <a:latin typeface="Times New Roman" panose="02020603050405020304" pitchFamily="18" charset="0"/>
                          <a:cs typeface="Times New Roman" panose="02020603050405020304" pitchFamily="18" charset="0"/>
                        </a:rPr>
                        <a:t>học</a:t>
                      </a:r>
                      <a:endParaRPr lang="en-US" sz="1000" b="1" dirty="0">
                        <a:solidFill>
                          <a:schemeClr val="tx1"/>
                        </a:solidFill>
                        <a:effectLst/>
                        <a:latin typeface="Times New Roman" panose="02020603050405020304" pitchFamily="18" charset="0"/>
                        <a:cs typeface="Times New Roman" panose="02020603050405020304" pitchFamily="18" charset="0"/>
                      </a:endParaRP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algn="ctr"/>
                      <a:r>
                        <a:rPr lang="en-US" sz="1000" b="1" dirty="0" err="1">
                          <a:solidFill>
                            <a:srgbClr val="FFFFFF"/>
                          </a:solidFill>
                          <a:effectLst/>
                          <a:latin typeface="Times New Roman" panose="02020603050405020304" pitchFamily="18" charset="0"/>
                          <a:cs typeface="Times New Roman" panose="02020603050405020304" pitchFamily="18" charset="0"/>
                        </a:rPr>
                        <a:t>Thứ</a:t>
                      </a:r>
                      <a:r>
                        <a:rPr lang="en-US" sz="1000" b="1" dirty="0">
                          <a:solidFill>
                            <a:srgbClr val="FFFFFF"/>
                          </a:solidFill>
                          <a:effectLst/>
                          <a:latin typeface="Times New Roman" panose="02020603050405020304" pitchFamily="18" charset="0"/>
                          <a:cs typeface="Times New Roman" panose="02020603050405020304" pitchFamily="18" charset="0"/>
                        </a:rPr>
                        <a:t> 2 </a:t>
                      </a:r>
                      <a:br>
                        <a:rPr lang="en-US" sz="1000" b="1" dirty="0">
                          <a:solidFill>
                            <a:srgbClr val="FFFFFF"/>
                          </a:solidFill>
                          <a:effectLst/>
                          <a:latin typeface="Times New Roman" panose="02020603050405020304" pitchFamily="18" charset="0"/>
                          <a:cs typeface="Times New Roman" panose="02020603050405020304" pitchFamily="18" charset="0"/>
                        </a:rPr>
                      </a:br>
                      <a:r>
                        <a:rPr lang="en-US" sz="1000" b="1" dirty="0">
                          <a:solidFill>
                            <a:srgbClr val="FFFFFF"/>
                          </a:solidFill>
                          <a:effectLst/>
                          <a:latin typeface="Times New Roman" panose="02020603050405020304" pitchFamily="18" charset="0"/>
                          <a:cs typeface="Times New Roman" panose="02020603050405020304" pitchFamily="18" charset="0"/>
                        </a:rPr>
                        <a:t>22/04/2019</a:t>
                      </a: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0070C0"/>
                    </a:solidFill>
                  </a:tcPr>
                </a:tc>
                <a:tc>
                  <a:txBody>
                    <a:bodyPr/>
                    <a:lstStyle/>
                    <a:p>
                      <a:pPr algn="ctr"/>
                      <a:r>
                        <a:rPr lang="en-US" sz="1000" b="1">
                          <a:solidFill>
                            <a:srgbClr val="FFFFFF"/>
                          </a:solidFill>
                          <a:effectLst/>
                          <a:latin typeface="Times New Roman" panose="02020603050405020304" pitchFamily="18" charset="0"/>
                          <a:cs typeface="Times New Roman" panose="02020603050405020304" pitchFamily="18" charset="0"/>
                        </a:rPr>
                        <a:t>Thứ 3 </a:t>
                      </a:r>
                      <a:br>
                        <a:rPr lang="en-US" sz="1000" b="1">
                          <a:solidFill>
                            <a:srgbClr val="FFFFFF"/>
                          </a:solidFill>
                          <a:effectLst/>
                          <a:latin typeface="Times New Roman" panose="02020603050405020304" pitchFamily="18" charset="0"/>
                          <a:cs typeface="Times New Roman" panose="02020603050405020304" pitchFamily="18" charset="0"/>
                        </a:rPr>
                      </a:br>
                      <a:r>
                        <a:rPr lang="en-US" sz="1000" b="1">
                          <a:solidFill>
                            <a:srgbClr val="FFFFFF"/>
                          </a:solidFill>
                          <a:effectLst/>
                          <a:latin typeface="Times New Roman" panose="02020603050405020304" pitchFamily="18" charset="0"/>
                          <a:cs typeface="Times New Roman" panose="02020603050405020304" pitchFamily="18" charset="0"/>
                        </a:rPr>
                        <a:t>23/04/2019</a:t>
                      </a: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0070C0"/>
                    </a:solidFill>
                  </a:tcPr>
                </a:tc>
                <a:tc>
                  <a:txBody>
                    <a:bodyPr/>
                    <a:lstStyle/>
                    <a:p>
                      <a:pPr algn="ctr"/>
                      <a:r>
                        <a:rPr lang="en-US" sz="1000" b="1">
                          <a:solidFill>
                            <a:srgbClr val="FFFFFF"/>
                          </a:solidFill>
                          <a:effectLst/>
                          <a:latin typeface="Times New Roman" panose="02020603050405020304" pitchFamily="18" charset="0"/>
                          <a:cs typeface="Times New Roman" panose="02020603050405020304" pitchFamily="18" charset="0"/>
                        </a:rPr>
                        <a:t>Thứ 4 </a:t>
                      </a:r>
                      <a:br>
                        <a:rPr lang="en-US" sz="1000" b="1">
                          <a:solidFill>
                            <a:srgbClr val="FFFFFF"/>
                          </a:solidFill>
                          <a:effectLst/>
                          <a:latin typeface="Times New Roman" panose="02020603050405020304" pitchFamily="18" charset="0"/>
                          <a:cs typeface="Times New Roman" panose="02020603050405020304" pitchFamily="18" charset="0"/>
                        </a:rPr>
                      </a:br>
                      <a:r>
                        <a:rPr lang="en-US" sz="1000" b="1">
                          <a:solidFill>
                            <a:srgbClr val="FFFFFF"/>
                          </a:solidFill>
                          <a:effectLst/>
                          <a:latin typeface="Times New Roman" panose="02020603050405020304" pitchFamily="18" charset="0"/>
                          <a:cs typeface="Times New Roman" panose="02020603050405020304" pitchFamily="18" charset="0"/>
                        </a:rPr>
                        <a:t>24/04/2019</a:t>
                      </a: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0070C0"/>
                    </a:solidFill>
                  </a:tcPr>
                </a:tc>
                <a:tc>
                  <a:txBody>
                    <a:bodyPr/>
                    <a:lstStyle/>
                    <a:p>
                      <a:pPr algn="ctr"/>
                      <a:r>
                        <a:rPr lang="en-US" sz="1000" b="1">
                          <a:solidFill>
                            <a:srgbClr val="FFFFFF"/>
                          </a:solidFill>
                          <a:effectLst/>
                          <a:latin typeface="Times New Roman" panose="02020603050405020304" pitchFamily="18" charset="0"/>
                          <a:cs typeface="Times New Roman" panose="02020603050405020304" pitchFamily="18" charset="0"/>
                        </a:rPr>
                        <a:t>Thứ 5 </a:t>
                      </a:r>
                      <a:br>
                        <a:rPr lang="en-US" sz="1000" b="1">
                          <a:solidFill>
                            <a:srgbClr val="FFFFFF"/>
                          </a:solidFill>
                          <a:effectLst/>
                          <a:latin typeface="Times New Roman" panose="02020603050405020304" pitchFamily="18" charset="0"/>
                          <a:cs typeface="Times New Roman" panose="02020603050405020304" pitchFamily="18" charset="0"/>
                        </a:rPr>
                      </a:br>
                      <a:r>
                        <a:rPr lang="en-US" sz="1000" b="1">
                          <a:solidFill>
                            <a:srgbClr val="FFFFFF"/>
                          </a:solidFill>
                          <a:effectLst/>
                          <a:latin typeface="Times New Roman" panose="02020603050405020304" pitchFamily="18" charset="0"/>
                          <a:cs typeface="Times New Roman" panose="02020603050405020304" pitchFamily="18" charset="0"/>
                        </a:rPr>
                        <a:t>25/04/2019</a:t>
                      </a: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0070C0"/>
                    </a:solidFill>
                  </a:tcPr>
                </a:tc>
                <a:tc>
                  <a:txBody>
                    <a:bodyPr/>
                    <a:lstStyle/>
                    <a:p>
                      <a:pPr algn="ctr"/>
                      <a:r>
                        <a:rPr lang="en-US" sz="1000" b="1">
                          <a:solidFill>
                            <a:srgbClr val="FFFFFF"/>
                          </a:solidFill>
                          <a:effectLst/>
                          <a:latin typeface="Times New Roman" panose="02020603050405020304" pitchFamily="18" charset="0"/>
                          <a:cs typeface="Times New Roman" panose="02020603050405020304" pitchFamily="18" charset="0"/>
                        </a:rPr>
                        <a:t>Thứ 6 </a:t>
                      </a:r>
                      <a:br>
                        <a:rPr lang="en-US" sz="1000" b="1">
                          <a:solidFill>
                            <a:srgbClr val="FFFFFF"/>
                          </a:solidFill>
                          <a:effectLst/>
                          <a:latin typeface="Times New Roman" panose="02020603050405020304" pitchFamily="18" charset="0"/>
                          <a:cs typeface="Times New Roman" panose="02020603050405020304" pitchFamily="18" charset="0"/>
                        </a:rPr>
                      </a:br>
                      <a:r>
                        <a:rPr lang="en-US" sz="1000" b="1">
                          <a:solidFill>
                            <a:srgbClr val="FFFFFF"/>
                          </a:solidFill>
                          <a:effectLst/>
                          <a:latin typeface="Times New Roman" panose="02020603050405020304" pitchFamily="18" charset="0"/>
                          <a:cs typeface="Times New Roman" panose="02020603050405020304" pitchFamily="18" charset="0"/>
                        </a:rPr>
                        <a:t>26/04/2019</a:t>
                      </a: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0070C0"/>
                    </a:solidFill>
                  </a:tcPr>
                </a:tc>
                <a:tc>
                  <a:txBody>
                    <a:bodyPr/>
                    <a:lstStyle/>
                    <a:p>
                      <a:pPr algn="ctr"/>
                      <a:r>
                        <a:rPr lang="en-US" sz="1200" b="0">
                          <a:solidFill>
                            <a:srgbClr val="FFFFFF"/>
                          </a:solidFill>
                          <a:effectLst/>
                          <a:latin typeface="Times New Roman" panose="02020603050405020304" pitchFamily="18" charset="0"/>
                          <a:cs typeface="Times New Roman" panose="02020603050405020304" pitchFamily="18" charset="0"/>
                        </a:rPr>
                        <a:t>Thứ 7 </a:t>
                      </a:r>
                      <a:br>
                        <a:rPr lang="en-US" sz="1200" b="0">
                          <a:solidFill>
                            <a:srgbClr val="FFFFFF"/>
                          </a:solidFill>
                          <a:effectLst/>
                          <a:latin typeface="Times New Roman" panose="02020603050405020304" pitchFamily="18" charset="0"/>
                          <a:cs typeface="Times New Roman" panose="02020603050405020304" pitchFamily="18" charset="0"/>
                        </a:rPr>
                      </a:br>
                      <a:r>
                        <a:rPr lang="en-US" sz="1200" b="0">
                          <a:solidFill>
                            <a:srgbClr val="FFFFFF"/>
                          </a:solidFill>
                          <a:effectLst/>
                          <a:latin typeface="Times New Roman" panose="02020603050405020304" pitchFamily="18" charset="0"/>
                          <a:cs typeface="Times New Roman" panose="02020603050405020304" pitchFamily="18" charset="0"/>
                        </a:rPr>
                        <a:t>27/04/2019</a:t>
                      </a: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0070C0"/>
                    </a:solidFill>
                  </a:tcPr>
                </a:tc>
                <a:tc>
                  <a:txBody>
                    <a:bodyPr/>
                    <a:lstStyle/>
                    <a:p>
                      <a:pPr algn="ctr"/>
                      <a:endParaRPr lang="en-US" sz="1000" b="1" dirty="0">
                        <a:solidFill>
                          <a:srgbClr val="FFFFFF"/>
                        </a:solidFill>
                        <a:effectLst/>
                        <a:latin typeface="Times New Roman" panose="02020603050405020304" pitchFamily="18" charset="0"/>
                        <a:cs typeface="Times New Roman" panose="02020603050405020304" pitchFamily="18" charset="0"/>
                      </a:endParaRP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0070C0"/>
                    </a:solidFill>
                  </a:tcPr>
                </a:tc>
                <a:extLst>
                  <a:ext uri="{0D108BD9-81ED-4DB2-BD59-A6C34878D82A}">
                    <a16:rowId xmlns:a16="http://schemas.microsoft.com/office/drawing/2014/main" xmlns="" val="2343956472"/>
                  </a:ext>
                </a:extLst>
              </a:tr>
              <a:tr h="2571015">
                <a:tc>
                  <a:txBody>
                    <a:bodyPr/>
                    <a:lstStyle/>
                    <a:p>
                      <a:pPr algn="ctr"/>
                      <a:r>
                        <a:rPr lang="en-US" sz="1000" b="1" dirty="0">
                          <a:solidFill>
                            <a:srgbClr val="FFFFFF"/>
                          </a:solidFill>
                          <a:effectLst/>
                          <a:latin typeface="Times New Roman" panose="02020603050405020304" pitchFamily="18" charset="0"/>
                          <a:cs typeface="Times New Roman" panose="02020603050405020304" pitchFamily="18" charset="0"/>
                        </a:rPr>
                        <a:t>SÁNG</a:t>
                      </a: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fontAlgn="t"/>
                      <a:r>
                        <a:rPr lang="en-US" sz="1200" b="0" dirty="0">
                          <a:effectLst/>
                          <a:latin typeface="Times New Roman" panose="02020603050405020304" pitchFamily="18" charset="0"/>
                          <a:cs typeface="Times New Roman" panose="02020603050405020304" pitchFamily="18" charset="0"/>
                        </a:rPr>
                        <a:t>071400135226</a:t>
                      </a:r>
                      <a:br>
                        <a:rPr lang="en-US" sz="1200" b="0" dirty="0">
                          <a:effectLst/>
                          <a:latin typeface="Times New Roman" panose="02020603050405020304" pitchFamily="18" charset="0"/>
                          <a:cs typeface="Times New Roman" panose="02020603050405020304" pitchFamily="18" charset="0"/>
                        </a:rPr>
                      </a:br>
                      <a:r>
                        <a:rPr lang="en-US" sz="1200" b="0" dirty="0" err="1">
                          <a:effectLst/>
                          <a:latin typeface="Times New Roman" panose="02020603050405020304" pitchFamily="18" charset="0"/>
                          <a:cs typeface="Times New Roman" panose="02020603050405020304" pitchFamily="18" charset="0"/>
                        </a:rPr>
                        <a:t>Giáo</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dục</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quốc</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phòng</a:t>
                      </a:r>
                      <a:r>
                        <a:rPr lang="en-US" sz="1200" b="0" dirty="0">
                          <a:effectLst/>
                          <a:latin typeface="Times New Roman" panose="02020603050405020304" pitchFamily="18" charset="0"/>
                          <a:cs typeface="Times New Roman" panose="02020603050405020304" pitchFamily="18" charset="0"/>
                        </a:rPr>
                        <a:t> - An </a:t>
                      </a:r>
                      <a:r>
                        <a:rPr lang="en-US" sz="1200" b="0" dirty="0" err="1">
                          <a:effectLst/>
                          <a:latin typeface="Times New Roman" panose="02020603050405020304" pitchFamily="18" charset="0"/>
                          <a:cs typeface="Times New Roman" panose="02020603050405020304" pitchFamily="18" charset="0"/>
                        </a:rPr>
                        <a:t>ninh</a:t>
                      </a:r>
                      <a:endParaRPr lang="en-US" sz="1200" b="0" dirty="0">
                        <a:effectLst/>
                        <a:latin typeface="Times New Roman" panose="02020603050405020304" pitchFamily="18" charset="0"/>
                        <a:cs typeface="Times New Roman" panose="02020603050405020304" pitchFamily="18" charset="0"/>
                      </a:endParaRPr>
                    </a:p>
                    <a:p>
                      <a:pPr fontAlgn="t"/>
                      <a:r>
                        <a:rPr lang="en-US" sz="1200" b="0" u="sng" dirty="0" err="1">
                          <a:effectLst/>
                          <a:latin typeface="Times New Roman" panose="02020603050405020304" pitchFamily="18" charset="0"/>
                          <a:cs typeface="Times New Roman" panose="02020603050405020304" pitchFamily="18" charset="0"/>
                        </a:rPr>
                        <a:t>Tiết</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1-5</a:t>
                      </a:r>
                      <a:br>
                        <a:rPr lang="en-US" sz="1200" b="0" dirty="0">
                          <a:effectLst/>
                          <a:latin typeface="Times New Roman" panose="02020603050405020304" pitchFamily="18" charset="0"/>
                          <a:cs typeface="Times New Roman" panose="02020603050405020304" pitchFamily="18" charset="0"/>
                        </a:rPr>
                      </a:br>
                      <a:r>
                        <a:rPr lang="en-US" sz="1200" b="0" u="sng" dirty="0" err="1">
                          <a:effectLst/>
                          <a:latin typeface="Times New Roman" panose="02020603050405020304" pitchFamily="18" charset="0"/>
                          <a:cs typeface="Times New Roman" panose="02020603050405020304" pitchFamily="18" charset="0"/>
                        </a:rPr>
                        <a:t>Nhóm</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2</a:t>
                      </a:r>
                      <a:br>
                        <a:rPr lang="en-US" sz="1200" b="0" dirty="0">
                          <a:effectLst/>
                          <a:latin typeface="Times New Roman" panose="02020603050405020304" pitchFamily="18" charset="0"/>
                          <a:cs typeface="Times New Roman" panose="02020603050405020304" pitchFamily="18" charset="0"/>
                        </a:rPr>
                      </a:br>
                      <a:r>
                        <a:rPr lang="en-US" sz="1200" b="0" u="sng" dirty="0">
                          <a:effectLst/>
                          <a:latin typeface="Times New Roman" panose="02020603050405020304" pitchFamily="18" charset="0"/>
                          <a:cs typeface="Times New Roman" panose="02020603050405020304" pitchFamily="18" charset="0"/>
                        </a:rPr>
                        <a:t>GV:</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Nguyễn</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Tiến</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Sỹ</a:t>
                      </a:r>
                      <a:r>
                        <a:rPr lang="en-US" sz="1200" b="0" dirty="0">
                          <a:effectLst/>
                          <a:latin typeface="Times New Roman" panose="02020603050405020304" pitchFamily="18" charset="0"/>
                          <a:cs typeface="Times New Roman" panose="02020603050405020304" pitchFamily="18" charset="0"/>
                        </a:rPr>
                        <a:t> (TG)</a:t>
                      </a:r>
                      <a:br>
                        <a:rPr lang="en-US" sz="1200" b="0" dirty="0">
                          <a:effectLst/>
                          <a:latin typeface="Times New Roman" panose="02020603050405020304" pitchFamily="18" charset="0"/>
                          <a:cs typeface="Times New Roman" panose="02020603050405020304" pitchFamily="18" charset="0"/>
                        </a:rPr>
                      </a:br>
                      <a:r>
                        <a:rPr lang="en-US" sz="1200" b="0" u="sng" dirty="0" err="1">
                          <a:effectLst/>
                          <a:latin typeface="Times New Roman" panose="02020603050405020304" pitchFamily="18" charset="0"/>
                          <a:cs typeface="Times New Roman" panose="02020603050405020304" pitchFamily="18" charset="0"/>
                        </a:rPr>
                        <a:t>Phòng</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Sân</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bóng</a:t>
                      </a:r>
                      <a:r>
                        <a:rPr lang="en-US" sz="1200" b="0" dirty="0">
                          <a:effectLst/>
                          <a:latin typeface="Times New Roman" panose="02020603050405020304" pitchFamily="18" charset="0"/>
                          <a:cs typeface="Times New Roman" panose="02020603050405020304" pitchFamily="18" charset="0"/>
                        </a:rPr>
                        <a:t/>
                      </a:r>
                      <a:br>
                        <a:rPr lang="en-US" sz="1200" b="0" dirty="0">
                          <a:effectLst/>
                          <a:latin typeface="Times New Roman" panose="02020603050405020304" pitchFamily="18" charset="0"/>
                          <a:cs typeface="Times New Roman" panose="02020603050405020304" pitchFamily="18" charset="0"/>
                        </a:rPr>
                      </a:br>
                      <a:r>
                        <a:rPr lang="en-US" sz="1200" b="0" u="sng" dirty="0" err="1">
                          <a:effectLst/>
                          <a:latin typeface="Times New Roman" panose="02020603050405020304" pitchFamily="18" charset="0"/>
                          <a:cs typeface="Times New Roman" panose="02020603050405020304" pitchFamily="18" charset="0"/>
                        </a:rPr>
                        <a:t>Ghi</a:t>
                      </a:r>
                      <a:r>
                        <a:rPr lang="en-US" sz="1200" b="0" u="sng" dirty="0">
                          <a:effectLst/>
                          <a:latin typeface="Times New Roman" panose="02020603050405020304" pitchFamily="18" charset="0"/>
                          <a:cs typeface="Times New Roman" panose="02020603050405020304" pitchFamily="18" charset="0"/>
                        </a:rPr>
                        <a:t> </a:t>
                      </a:r>
                      <a:r>
                        <a:rPr lang="en-US" sz="1200" b="0" u="sng" dirty="0" err="1">
                          <a:effectLst/>
                          <a:latin typeface="Times New Roman" panose="02020603050405020304" pitchFamily="18" charset="0"/>
                          <a:cs typeface="Times New Roman" panose="02020603050405020304" pitchFamily="18" charset="0"/>
                        </a:rPr>
                        <a:t>chú</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Nhóm</a:t>
                      </a:r>
                      <a:r>
                        <a:rPr lang="en-US" sz="1200" b="0" dirty="0">
                          <a:effectLst/>
                          <a:latin typeface="Times New Roman" panose="02020603050405020304" pitchFamily="18" charset="0"/>
                          <a:cs typeface="Times New Roman" panose="02020603050405020304" pitchFamily="18" charset="0"/>
                        </a:rPr>
                        <a:t> 2 </a:t>
                      </a:r>
                      <a:r>
                        <a:rPr lang="en-US" sz="1200" b="0" dirty="0" err="1">
                          <a:effectLst/>
                          <a:latin typeface="Times New Roman" panose="02020603050405020304" pitchFamily="18" charset="0"/>
                          <a:cs typeface="Times New Roman" panose="02020603050405020304" pitchFamily="18" charset="0"/>
                        </a:rPr>
                        <a:t>lớp</a:t>
                      </a:r>
                      <a:r>
                        <a:rPr lang="en-US" sz="1200" b="0" dirty="0">
                          <a:effectLst/>
                          <a:latin typeface="Times New Roman" panose="02020603050405020304" pitchFamily="18" charset="0"/>
                          <a:cs typeface="Times New Roman" panose="02020603050405020304" pitchFamily="18" charset="0"/>
                        </a:rPr>
                        <a:t> 18T4-CNÔ6</a:t>
                      </a:r>
                    </a:p>
                    <a:p>
                      <a:pPr fontAlgn="t"/>
                      <a:r>
                        <a:rPr lang="en-US" sz="1200" b="0" dirty="0">
                          <a:effectLst/>
                          <a:latin typeface="Times New Roman" panose="02020603050405020304" pitchFamily="18" charset="0"/>
                          <a:cs typeface="Times New Roman" panose="02020603050405020304" pitchFamily="18" charset="0"/>
                        </a:rPr>
                        <a:t>SHCN(9+)24</a:t>
                      </a:r>
                      <a:br>
                        <a:rPr lang="en-US" sz="1200" b="0" dirty="0">
                          <a:effectLst/>
                          <a:latin typeface="Times New Roman" panose="02020603050405020304" pitchFamily="18" charset="0"/>
                          <a:cs typeface="Times New Roman" panose="02020603050405020304" pitchFamily="18" charset="0"/>
                        </a:rPr>
                      </a:br>
                      <a:r>
                        <a:rPr lang="en-US" sz="1200" b="0" dirty="0" err="1">
                          <a:effectLst/>
                          <a:latin typeface="Times New Roman" panose="02020603050405020304" pitchFamily="18" charset="0"/>
                          <a:cs typeface="Times New Roman" panose="02020603050405020304" pitchFamily="18" charset="0"/>
                        </a:rPr>
                        <a:t>Sinh</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Hoạt</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Chủ</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Nhiệm</a:t>
                      </a:r>
                      <a:r>
                        <a:rPr lang="en-US" sz="1200" b="0" dirty="0">
                          <a:effectLst/>
                          <a:latin typeface="Times New Roman" panose="02020603050405020304" pitchFamily="18" charset="0"/>
                          <a:cs typeface="Times New Roman" panose="02020603050405020304" pitchFamily="18" charset="0"/>
                        </a:rPr>
                        <a:t> (LT)</a:t>
                      </a:r>
                      <a:r>
                        <a:rPr lang="en-US" sz="1200" b="0" u="sng" dirty="0" err="1">
                          <a:effectLst/>
                          <a:latin typeface="Times New Roman" panose="02020603050405020304" pitchFamily="18" charset="0"/>
                          <a:cs typeface="Times New Roman" panose="02020603050405020304" pitchFamily="18" charset="0"/>
                        </a:rPr>
                        <a:t>Tiết</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6-6</a:t>
                      </a:r>
                      <a:br>
                        <a:rPr lang="en-US" sz="1200" b="0" dirty="0">
                          <a:effectLst/>
                          <a:latin typeface="Times New Roman" panose="02020603050405020304" pitchFamily="18" charset="0"/>
                          <a:cs typeface="Times New Roman" panose="02020603050405020304" pitchFamily="18" charset="0"/>
                        </a:rPr>
                      </a:br>
                      <a:r>
                        <a:rPr lang="en-US" sz="1200" b="0" u="sng" dirty="0">
                          <a:effectLst/>
                          <a:latin typeface="Times New Roman" panose="02020603050405020304" pitchFamily="18" charset="0"/>
                          <a:cs typeface="Times New Roman" panose="02020603050405020304" pitchFamily="18" charset="0"/>
                        </a:rPr>
                        <a:t>GV:</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Phạm</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Thị</a:t>
                      </a:r>
                      <a:r>
                        <a:rPr lang="en-US" sz="1200" b="0" dirty="0">
                          <a:effectLst/>
                          <a:latin typeface="Times New Roman" panose="02020603050405020304" pitchFamily="18" charset="0"/>
                          <a:cs typeface="Times New Roman" panose="02020603050405020304" pitchFamily="18" charset="0"/>
                        </a:rPr>
                        <a:t> Vinh</a:t>
                      </a:r>
                      <a:br>
                        <a:rPr lang="en-US" sz="1200" b="0" dirty="0">
                          <a:effectLst/>
                          <a:latin typeface="Times New Roman" panose="02020603050405020304" pitchFamily="18" charset="0"/>
                          <a:cs typeface="Times New Roman" panose="02020603050405020304" pitchFamily="18" charset="0"/>
                        </a:rPr>
                      </a:br>
                      <a:r>
                        <a:rPr lang="en-US" sz="1200" b="0" u="sng" dirty="0" err="1">
                          <a:effectLst/>
                          <a:latin typeface="Times New Roman" panose="02020603050405020304" pitchFamily="18" charset="0"/>
                          <a:cs typeface="Times New Roman" panose="02020603050405020304" pitchFamily="18" charset="0"/>
                        </a:rPr>
                        <a:t>Phòng</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H1.2 - 10 (P. </a:t>
                      </a:r>
                      <a:r>
                        <a:rPr lang="en-US" sz="1200" b="0" dirty="0" err="1">
                          <a:effectLst/>
                          <a:latin typeface="Times New Roman" panose="02020603050405020304" pitchFamily="18" charset="0"/>
                          <a:cs typeface="Times New Roman" panose="02020603050405020304" pitchFamily="18" charset="0"/>
                        </a:rPr>
                        <a:t>Lý</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Thuyết</a:t>
                      </a:r>
                      <a:r>
                        <a:rPr lang="en-US" sz="1200" b="0" dirty="0">
                          <a:effectLst/>
                          <a:latin typeface="Times New Roman" panose="02020603050405020304" pitchFamily="18" charset="0"/>
                          <a:cs typeface="Times New Roman" panose="02020603050405020304" pitchFamily="18" charset="0"/>
                        </a:rPr>
                        <a:t>)</a:t>
                      </a: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000" b="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r>
                        <a:rPr lang="en-US" sz="1200" b="0" dirty="0">
                          <a:solidFill>
                            <a:srgbClr val="667F96"/>
                          </a:solidFill>
                          <a:effectLst/>
                          <a:latin typeface="Times New Roman" panose="02020603050405020304" pitchFamily="18" charset="0"/>
                          <a:cs typeface="Times New Roman" panose="02020603050405020304" pitchFamily="18" charset="0"/>
                        </a:rPr>
                        <a:t>071400135906</a:t>
                      </a:r>
                      <a:br>
                        <a:rPr lang="en-US" sz="1200" b="0" dirty="0">
                          <a:solidFill>
                            <a:srgbClr val="667F96"/>
                          </a:solidFill>
                          <a:effectLst/>
                          <a:latin typeface="Times New Roman" panose="02020603050405020304" pitchFamily="18" charset="0"/>
                          <a:cs typeface="Times New Roman" panose="02020603050405020304" pitchFamily="18" charset="0"/>
                        </a:rPr>
                      </a:br>
                      <a:r>
                        <a:rPr lang="en-US" sz="1200" b="0" dirty="0" err="1">
                          <a:solidFill>
                            <a:srgbClr val="667F96"/>
                          </a:solidFill>
                          <a:effectLst/>
                          <a:latin typeface="Times New Roman" panose="02020603050405020304" pitchFamily="18" charset="0"/>
                          <a:cs typeface="Times New Roman" panose="02020603050405020304" pitchFamily="18" charset="0"/>
                        </a:rPr>
                        <a:t>Điện</a:t>
                      </a:r>
                      <a:r>
                        <a:rPr lang="en-US" sz="1200" b="0" dirty="0">
                          <a:solidFill>
                            <a:srgbClr val="667F96"/>
                          </a:solidFill>
                          <a:effectLst/>
                          <a:latin typeface="Times New Roman" panose="02020603050405020304" pitchFamily="18" charset="0"/>
                          <a:cs typeface="Times New Roman" panose="02020603050405020304" pitchFamily="18" charset="0"/>
                        </a:rPr>
                        <a:t> </a:t>
                      </a:r>
                      <a:r>
                        <a:rPr lang="en-US" sz="1200" b="0" dirty="0" err="1">
                          <a:solidFill>
                            <a:srgbClr val="667F96"/>
                          </a:solidFill>
                          <a:effectLst/>
                          <a:latin typeface="Times New Roman" panose="02020603050405020304" pitchFamily="18" charset="0"/>
                          <a:cs typeface="Times New Roman" panose="02020603050405020304" pitchFamily="18" charset="0"/>
                        </a:rPr>
                        <a:t>kỹ</a:t>
                      </a:r>
                      <a:r>
                        <a:rPr lang="en-US" sz="1200" b="0" dirty="0">
                          <a:solidFill>
                            <a:srgbClr val="667F96"/>
                          </a:solidFill>
                          <a:effectLst/>
                          <a:latin typeface="Times New Roman" panose="02020603050405020304" pitchFamily="18" charset="0"/>
                          <a:cs typeface="Times New Roman" panose="02020603050405020304" pitchFamily="18" charset="0"/>
                        </a:rPr>
                        <a:t> </a:t>
                      </a:r>
                      <a:r>
                        <a:rPr lang="en-US" sz="1200" b="0" dirty="0" err="1">
                          <a:solidFill>
                            <a:srgbClr val="667F96"/>
                          </a:solidFill>
                          <a:effectLst/>
                          <a:latin typeface="Times New Roman" panose="02020603050405020304" pitchFamily="18" charset="0"/>
                          <a:cs typeface="Times New Roman" panose="02020603050405020304" pitchFamily="18" charset="0"/>
                        </a:rPr>
                        <a:t>thuật</a:t>
                      </a:r>
                      <a:r>
                        <a:rPr lang="en-US" sz="1200" b="0" dirty="0">
                          <a:solidFill>
                            <a:srgbClr val="667F96"/>
                          </a:solidFill>
                          <a:effectLst/>
                          <a:latin typeface="Times New Roman" panose="02020603050405020304" pitchFamily="18" charset="0"/>
                          <a:cs typeface="Times New Roman" panose="02020603050405020304" pitchFamily="18" charset="0"/>
                        </a:rPr>
                        <a:t> (LT)</a:t>
                      </a:r>
                      <a:r>
                        <a:rPr lang="en-US" sz="1200" b="0" u="sng" dirty="0" err="1">
                          <a:solidFill>
                            <a:srgbClr val="667F96"/>
                          </a:solidFill>
                          <a:effectLst/>
                          <a:latin typeface="Times New Roman" panose="02020603050405020304" pitchFamily="18" charset="0"/>
                          <a:cs typeface="Times New Roman" panose="02020603050405020304" pitchFamily="18" charset="0"/>
                        </a:rPr>
                        <a:t>Tiết</a:t>
                      </a:r>
                      <a:r>
                        <a:rPr lang="en-US" sz="1200" b="0" u="sng" dirty="0">
                          <a:solidFill>
                            <a:srgbClr val="667F96"/>
                          </a:solidFill>
                          <a:effectLst/>
                          <a:latin typeface="Times New Roman" panose="02020603050405020304" pitchFamily="18" charset="0"/>
                          <a:cs typeface="Times New Roman" panose="02020603050405020304" pitchFamily="18" charset="0"/>
                        </a:rPr>
                        <a:t>:</a:t>
                      </a:r>
                      <a:r>
                        <a:rPr lang="en-US" sz="1200" b="0" dirty="0">
                          <a:solidFill>
                            <a:srgbClr val="667F96"/>
                          </a:solidFill>
                          <a:effectLst/>
                          <a:latin typeface="Times New Roman" panose="02020603050405020304" pitchFamily="18" charset="0"/>
                          <a:cs typeface="Times New Roman" panose="02020603050405020304" pitchFamily="18" charset="0"/>
                        </a:rPr>
                        <a:t> 1-3</a:t>
                      </a:r>
                      <a:br>
                        <a:rPr lang="en-US" sz="1200" b="0" dirty="0">
                          <a:solidFill>
                            <a:srgbClr val="667F96"/>
                          </a:solidFill>
                          <a:effectLst/>
                          <a:latin typeface="Times New Roman" panose="02020603050405020304" pitchFamily="18" charset="0"/>
                          <a:cs typeface="Times New Roman" panose="02020603050405020304" pitchFamily="18" charset="0"/>
                        </a:rPr>
                      </a:br>
                      <a:r>
                        <a:rPr lang="en-US" sz="1200" b="0" u="sng" dirty="0">
                          <a:solidFill>
                            <a:srgbClr val="667F96"/>
                          </a:solidFill>
                          <a:effectLst/>
                          <a:latin typeface="Times New Roman" panose="02020603050405020304" pitchFamily="18" charset="0"/>
                          <a:cs typeface="Times New Roman" panose="02020603050405020304" pitchFamily="18" charset="0"/>
                        </a:rPr>
                        <a:t>GV:</a:t>
                      </a:r>
                      <a:r>
                        <a:rPr lang="en-US" sz="1200" b="0" dirty="0">
                          <a:solidFill>
                            <a:srgbClr val="667F96"/>
                          </a:solidFill>
                          <a:effectLst/>
                          <a:latin typeface="Times New Roman" panose="02020603050405020304" pitchFamily="18" charset="0"/>
                          <a:cs typeface="Times New Roman" panose="02020603050405020304" pitchFamily="18" charset="0"/>
                        </a:rPr>
                        <a:t> Phan </a:t>
                      </a:r>
                      <a:r>
                        <a:rPr lang="en-US" sz="1200" b="0" dirty="0" err="1">
                          <a:solidFill>
                            <a:srgbClr val="667F96"/>
                          </a:solidFill>
                          <a:effectLst/>
                          <a:latin typeface="Times New Roman" panose="02020603050405020304" pitchFamily="18" charset="0"/>
                          <a:cs typeface="Times New Roman" panose="02020603050405020304" pitchFamily="18" charset="0"/>
                        </a:rPr>
                        <a:t>Đức</a:t>
                      </a:r>
                      <a:r>
                        <a:rPr lang="en-US" sz="1200" b="0" dirty="0">
                          <a:solidFill>
                            <a:srgbClr val="667F96"/>
                          </a:solidFill>
                          <a:effectLst/>
                          <a:latin typeface="Times New Roman" panose="02020603050405020304" pitchFamily="18" charset="0"/>
                          <a:cs typeface="Times New Roman" panose="02020603050405020304" pitchFamily="18" charset="0"/>
                        </a:rPr>
                        <a:t> Long</a:t>
                      </a:r>
                      <a:br>
                        <a:rPr lang="en-US" sz="1200" b="0" dirty="0">
                          <a:solidFill>
                            <a:srgbClr val="667F96"/>
                          </a:solidFill>
                          <a:effectLst/>
                          <a:latin typeface="Times New Roman" panose="02020603050405020304" pitchFamily="18" charset="0"/>
                          <a:cs typeface="Times New Roman" panose="02020603050405020304" pitchFamily="18" charset="0"/>
                        </a:rPr>
                      </a:br>
                      <a:r>
                        <a:rPr lang="en-US" sz="1200" b="0" u="sng" dirty="0" err="1">
                          <a:solidFill>
                            <a:srgbClr val="667F96"/>
                          </a:solidFill>
                          <a:effectLst/>
                          <a:latin typeface="Times New Roman" panose="02020603050405020304" pitchFamily="18" charset="0"/>
                          <a:cs typeface="Times New Roman" panose="02020603050405020304" pitchFamily="18" charset="0"/>
                        </a:rPr>
                        <a:t>Phòng</a:t>
                      </a:r>
                      <a:r>
                        <a:rPr lang="en-US" sz="1200" b="0" u="sng" dirty="0">
                          <a:solidFill>
                            <a:srgbClr val="667F96"/>
                          </a:solidFill>
                          <a:effectLst/>
                          <a:latin typeface="Times New Roman" panose="02020603050405020304" pitchFamily="18" charset="0"/>
                          <a:cs typeface="Times New Roman" panose="02020603050405020304" pitchFamily="18" charset="0"/>
                        </a:rPr>
                        <a:t>:</a:t>
                      </a:r>
                      <a:r>
                        <a:rPr lang="en-US" sz="1200" b="0" dirty="0">
                          <a:solidFill>
                            <a:srgbClr val="667F96"/>
                          </a:solidFill>
                          <a:effectLst/>
                          <a:latin typeface="Times New Roman" panose="02020603050405020304" pitchFamily="18" charset="0"/>
                          <a:cs typeface="Times New Roman" panose="02020603050405020304" pitchFamily="18" charset="0"/>
                        </a:rPr>
                        <a:t> H1.3 - 13 (P. </a:t>
                      </a:r>
                      <a:r>
                        <a:rPr lang="en-US" sz="1200" b="0" dirty="0" err="1">
                          <a:solidFill>
                            <a:srgbClr val="667F96"/>
                          </a:solidFill>
                          <a:effectLst/>
                          <a:latin typeface="Times New Roman" panose="02020603050405020304" pitchFamily="18" charset="0"/>
                          <a:cs typeface="Times New Roman" panose="02020603050405020304" pitchFamily="18" charset="0"/>
                        </a:rPr>
                        <a:t>Lý</a:t>
                      </a:r>
                      <a:r>
                        <a:rPr lang="en-US" sz="1200" b="0" dirty="0">
                          <a:solidFill>
                            <a:srgbClr val="667F96"/>
                          </a:solidFill>
                          <a:effectLst/>
                          <a:latin typeface="Times New Roman" panose="02020603050405020304" pitchFamily="18" charset="0"/>
                          <a:cs typeface="Times New Roman" panose="02020603050405020304" pitchFamily="18" charset="0"/>
                        </a:rPr>
                        <a:t> </a:t>
                      </a:r>
                      <a:r>
                        <a:rPr lang="en-US" sz="1200" b="0" dirty="0" err="1">
                          <a:solidFill>
                            <a:srgbClr val="667F96"/>
                          </a:solidFill>
                          <a:effectLst/>
                          <a:latin typeface="Times New Roman" panose="02020603050405020304" pitchFamily="18" charset="0"/>
                          <a:cs typeface="Times New Roman" panose="02020603050405020304" pitchFamily="18" charset="0"/>
                        </a:rPr>
                        <a:t>Thuyết</a:t>
                      </a:r>
                      <a:r>
                        <a:rPr lang="en-US" sz="1200" b="0" dirty="0">
                          <a:solidFill>
                            <a:srgbClr val="667F96"/>
                          </a:solidFill>
                          <a:effectLst/>
                          <a:latin typeface="Times New Roman" panose="02020603050405020304" pitchFamily="18" charset="0"/>
                          <a:cs typeface="Times New Roman" panose="02020603050405020304" pitchFamily="18" charset="0"/>
                        </a:rPr>
                        <a:t>)</a:t>
                      </a:r>
                    </a:p>
                    <a:p>
                      <a:pPr fontAlgn="t"/>
                      <a:r>
                        <a:rPr lang="en-US" sz="1200" b="0" dirty="0">
                          <a:solidFill>
                            <a:srgbClr val="667F96"/>
                          </a:solidFill>
                          <a:effectLst/>
                          <a:latin typeface="Times New Roman" panose="02020603050405020304" pitchFamily="18" charset="0"/>
                          <a:cs typeface="Times New Roman" panose="02020603050405020304" pitchFamily="18" charset="0"/>
                        </a:rPr>
                        <a:t>071400045332</a:t>
                      </a:r>
                      <a:br>
                        <a:rPr lang="en-US" sz="1200" b="0" dirty="0">
                          <a:solidFill>
                            <a:srgbClr val="667F96"/>
                          </a:solidFill>
                          <a:effectLst/>
                          <a:latin typeface="Times New Roman" panose="02020603050405020304" pitchFamily="18" charset="0"/>
                          <a:cs typeface="Times New Roman" panose="02020603050405020304" pitchFamily="18" charset="0"/>
                        </a:rPr>
                      </a:br>
                      <a:r>
                        <a:rPr lang="en-US" sz="1200" b="0" dirty="0" err="1">
                          <a:solidFill>
                            <a:srgbClr val="667F96"/>
                          </a:solidFill>
                          <a:effectLst/>
                          <a:latin typeface="Times New Roman" panose="02020603050405020304" pitchFamily="18" charset="0"/>
                          <a:cs typeface="Times New Roman" panose="02020603050405020304" pitchFamily="18" charset="0"/>
                        </a:rPr>
                        <a:t>Vật</a:t>
                      </a:r>
                      <a:r>
                        <a:rPr lang="en-US" sz="1200" b="0" dirty="0">
                          <a:solidFill>
                            <a:srgbClr val="667F96"/>
                          </a:solidFill>
                          <a:effectLst/>
                          <a:latin typeface="Times New Roman" panose="02020603050405020304" pitchFamily="18" charset="0"/>
                          <a:cs typeface="Times New Roman" panose="02020603050405020304" pitchFamily="18" charset="0"/>
                        </a:rPr>
                        <a:t> </a:t>
                      </a:r>
                      <a:r>
                        <a:rPr lang="en-US" sz="1200" b="0" dirty="0" err="1">
                          <a:solidFill>
                            <a:srgbClr val="667F96"/>
                          </a:solidFill>
                          <a:effectLst/>
                          <a:latin typeface="Times New Roman" panose="02020603050405020304" pitchFamily="18" charset="0"/>
                          <a:cs typeface="Times New Roman" panose="02020603050405020304" pitchFamily="18" charset="0"/>
                        </a:rPr>
                        <a:t>Lý</a:t>
                      </a:r>
                      <a:r>
                        <a:rPr lang="en-US" sz="1200" b="0" dirty="0">
                          <a:solidFill>
                            <a:srgbClr val="667F96"/>
                          </a:solidFill>
                          <a:effectLst/>
                          <a:latin typeface="Times New Roman" panose="02020603050405020304" pitchFamily="18" charset="0"/>
                          <a:cs typeface="Times New Roman" panose="02020603050405020304" pitchFamily="18" charset="0"/>
                        </a:rPr>
                        <a:t> 1 (LT)</a:t>
                      </a:r>
                      <a:r>
                        <a:rPr lang="en-US" sz="1200" b="0" u="sng" dirty="0" err="1">
                          <a:solidFill>
                            <a:srgbClr val="667F96"/>
                          </a:solidFill>
                          <a:effectLst/>
                          <a:latin typeface="Times New Roman" panose="02020603050405020304" pitchFamily="18" charset="0"/>
                          <a:cs typeface="Times New Roman" panose="02020603050405020304" pitchFamily="18" charset="0"/>
                        </a:rPr>
                        <a:t>Tiết</a:t>
                      </a:r>
                      <a:r>
                        <a:rPr lang="en-US" sz="1200" b="0" u="sng" dirty="0">
                          <a:solidFill>
                            <a:srgbClr val="667F96"/>
                          </a:solidFill>
                          <a:effectLst/>
                          <a:latin typeface="Times New Roman" panose="02020603050405020304" pitchFamily="18" charset="0"/>
                          <a:cs typeface="Times New Roman" panose="02020603050405020304" pitchFamily="18" charset="0"/>
                        </a:rPr>
                        <a:t>:</a:t>
                      </a:r>
                      <a:r>
                        <a:rPr lang="en-US" sz="1200" b="0" dirty="0">
                          <a:solidFill>
                            <a:srgbClr val="667F96"/>
                          </a:solidFill>
                          <a:effectLst/>
                          <a:latin typeface="Times New Roman" panose="02020603050405020304" pitchFamily="18" charset="0"/>
                          <a:cs typeface="Times New Roman" panose="02020603050405020304" pitchFamily="18" charset="0"/>
                        </a:rPr>
                        <a:t> 4-5</a:t>
                      </a:r>
                      <a:br>
                        <a:rPr lang="en-US" sz="1200" b="0" dirty="0">
                          <a:solidFill>
                            <a:srgbClr val="667F96"/>
                          </a:solidFill>
                          <a:effectLst/>
                          <a:latin typeface="Times New Roman" panose="02020603050405020304" pitchFamily="18" charset="0"/>
                          <a:cs typeface="Times New Roman" panose="02020603050405020304" pitchFamily="18" charset="0"/>
                        </a:rPr>
                      </a:br>
                      <a:r>
                        <a:rPr lang="en-US" sz="1200" b="0" u="sng" dirty="0">
                          <a:solidFill>
                            <a:srgbClr val="667F96"/>
                          </a:solidFill>
                          <a:effectLst/>
                          <a:latin typeface="Times New Roman" panose="02020603050405020304" pitchFamily="18" charset="0"/>
                          <a:cs typeface="Times New Roman" panose="02020603050405020304" pitchFamily="18" charset="0"/>
                        </a:rPr>
                        <a:t>GV:</a:t>
                      </a:r>
                      <a:r>
                        <a:rPr lang="en-US" sz="1200" b="0" dirty="0">
                          <a:solidFill>
                            <a:srgbClr val="667F96"/>
                          </a:solidFill>
                          <a:effectLst/>
                          <a:latin typeface="Times New Roman" panose="02020603050405020304" pitchFamily="18" charset="0"/>
                          <a:cs typeface="Times New Roman" panose="02020603050405020304" pitchFamily="18" charset="0"/>
                        </a:rPr>
                        <a:t> </a:t>
                      </a:r>
                      <a:r>
                        <a:rPr lang="en-US" sz="1200" b="0" dirty="0" err="1">
                          <a:solidFill>
                            <a:srgbClr val="667F96"/>
                          </a:solidFill>
                          <a:effectLst/>
                          <a:latin typeface="Times New Roman" panose="02020603050405020304" pitchFamily="18" charset="0"/>
                          <a:cs typeface="Times New Roman" panose="02020603050405020304" pitchFamily="18" charset="0"/>
                        </a:rPr>
                        <a:t>Huỳnh</a:t>
                      </a:r>
                      <a:r>
                        <a:rPr lang="en-US" sz="1200" b="0" dirty="0">
                          <a:solidFill>
                            <a:srgbClr val="667F96"/>
                          </a:solidFill>
                          <a:effectLst/>
                          <a:latin typeface="Times New Roman" panose="02020603050405020304" pitchFamily="18" charset="0"/>
                          <a:cs typeface="Times New Roman" panose="02020603050405020304" pitchFamily="18" charset="0"/>
                        </a:rPr>
                        <a:t> </a:t>
                      </a:r>
                      <a:r>
                        <a:rPr lang="en-US" sz="1200" b="0" dirty="0" err="1">
                          <a:solidFill>
                            <a:srgbClr val="667F96"/>
                          </a:solidFill>
                          <a:effectLst/>
                          <a:latin typeface="Times New Roman" panose="02020603050405020304" pitchFamily="18" charset="0"/>
                          <a:cs typeface="Times New Roman" panose="02020603050405020304" pitchFamily="18" charset="0"/>
                        </a:rPr>
                        <a:t>Thị</a:t>
                      </a:r>
                      <a:r>
                        <a:rPr lang="en-US" sz="1200" b="0" dirty="0">
                          <a:solidFill>
                            <a:srgbClr val="667F96"/>
                          </a:solidFill>
                          <a:effectLst/>
                          <a:latin typeface="Times New Roman" panose="02020603050405020304" pitchFamily="18" charset="0"/>
                          <a:cs typeface="Times New Roman" panose="02020603050405020304" pitchFamily="18" charset="0"/>
                        </a:rPr>
                        <a:t> </a:t>
                      </a:r>
                      <a:r>
                        <a:rPr lang="en-US" sz="1200" b="0" dirty="0" err="1">
                          <a:solidFill>
                            <a:srgbClr val="667F96"/>
                          </a:solidFill>
                          <a:effectLst/>
                          <a:latin typeface="Times New Roman" panose="02020603050405020304" pitchFamily="18" charset="0"/>
                          <a:cs typeface="Times New Roman" panose="02020603050405020304" pitchFamily="18" charset="0"/>
                        </a:rPr>
                        <a:t>Bích</a:t>
                      </a:r>
                      <a:r>
                        <a:rPr lang="en-US" sz="1200" b="0" dirty="0">
                          <a:solidFill>
                            <a:srgbClr val="667F96"/>
                          </a:solidFill>
                          <a:effectLst/>
                          <a:latin typeface="Times New Roman" panose="02020603050405020304" pitchFamily="18" charset="0"/>
                          <a:cs typeface="Times New Roman" panose="02020603050405020304" pitchFamily="18" charset="0"/>
                        </a:rPr>
                        <a:t> (TG)</a:t>
                      </a:r>
                      <a:br>
                        <a:rPr lang="en-US" sz="1200" b="0" dirty="0">
                          <a:solidFill>
                            <a:srgbClr val="667F96"/>
                          </a:solidFill>
                          <a:effectLst/>
                          <a:latin typeface="Times New Roman" panose="02020603050405020304" pitchFamily="18" charset="0"/>
                          <a:cs typeface="Times New Roman" panose="02020603050405020304" pitchFamily="18" charset="0"/>
                        </a:rPr>
                      </a:br>
                      <a:r>
                        <a:rPr lang="en-US" sz="1200" b="0" u="sng" dirty="0" err="1">
                          <a:solidFill>
                            <a:srgbClr val="667F96"/>
                          </a:solidFill>
                          <a:effectLst/>
                          <a:latin typeface="Times New Roman" panose="02020603050405020304" pitchFamily="18" charset="0"/>
                          <a:cs typeface="Times New Roman" panose="02020603050405020304" pitchFamily="18" charset="0"/>
                        </a:rPr>
                        <a:t>Phòng</a:t>
                      </a:r>
                      <a:r>
                        <a:rPr lang="en-US" sz="1200" b="0" u="sng" dirty="0">
                          <a:solidFill>
                            <a:srgbClr val="667F96"/>
                          </a:solidFill>
                          <a:effectLst/>
                          <a:latin typeface="Times New Roman" panose="02020603050405020304" pitchFamily="18" charset="0"/>
                          <a:cs typeface="Times New Roman" panose="02020603050405020304" pitchFamily="18" charset="0"/>
                        </a:rPr>
                        <a:t>:</a:t>
                      </a:r>
                      <a:r>
                        <a:rPr lang="en-US" sz="1200" b="0" dirty="0">
                          <a:solidFill>
                            <a:srgbClr val="667F96"/>
                          </a:solidFill>
                          <a:effectLst/>
                          <a:latin typeface="Times New Roman" panose="02020603050405020304" pitchFamily="18" charset="0"/>
                          <a:cs typeface="Times New Roman" panose="02020603050405020304" pitchFamily="18" charset="0"/>
                        </a:rPr>
                        <a:t> H1.3 - 13 (P. </a:t>
                      </a:r>
                      <a:r>
                        <a:rPr lang="en-US" sz="1200" b="0" dirty="0" err="1">
                          <a:solidFill>
                            <a:srgbClr val="667F96"/>
                          </a:solidFill>
                          <a:effectLst/>
                          <a:latin typeface="Times New Roman" panose="02020603050405020304" pitchFamily="18" charset="0"/>
                          <a:cs typeface="Times New Roman" panose="02020603050405020304" pitchFamily="18" charset="0"/>
                        </a:rPr>
                        <a:t>Lý</a:t>
                      </a:r>
                      <a:r>
                        <a:rPr lang="en-US" sz="1200" b="0" dirty="0">
                          <a:solidFill>
                            <a:srgbClr val="667F96"/>
                          </a:solidFill>
                          <a:effectLst/>
                          <a:latin typeface="Times New Roman" panose="02020603050405020304" pitchFamily="18" charset="0"/>
                          <a:cs typeface="Times New Roman" panose="02020603050405020304" pitchFamily="18" charset="0"/>
                        </a:rPr>
                        <a:t> </a:t>
                      </a:r>
                      <a:r>
                        <a:rPr lang="en-US" sz="1200" b="0" dirty="0" err="1">
                          <a:solidFill>
                            <a:srgbClr val="667F96"/>
                          </a:solidFill>
                          <a:effectLst/>
                          <a:latin typeface="Times New Roman" panose="02020603050405020304" pitchFamily="18" charset="0"/>
                          <a:cs typeface="Times New Roman" panose="02020603050405020304" pitchFamily="18" charset="0"/>
                        </a:rPr>
                        <a:t>Thuyết</a:t>
                      </a:r>
                      <a:r>
                        <a:rPr lang="en-US" sz="1200" b="0" dirty="0">
                          <a:solidFill>
                            <a:srgbClr val="667F96"/>
                          </a:solidFill>
                          <a:effectLst/>
                          <a:latin typeface="Times New Roman" panose="02020603050405020304" pitchFamily="18" charset="0"/>
                          <a:cs typeface="Times New Roman" panose="02020603050405020304" pitchFamily="18" charset="0"/>
                        </a:rPr>
                        <a:t>)</a:t>
                      </a: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extLst>
                  <a:ext uri="{0D108BD9-81ED-4DB2-BD59-A6C34878D82A}">
                    <a16:rowId xmlns:a16="http://schemas.microsoft.com/office/drawing/2014/main" xmlns="" val="982885326"/>
                  </a:ext>
                </a:extLst>
              </a:tr>
              <a:tr h="2988447">
                <a:tc>
                  <a:txBody>
                    <a:bodyPr/>
                    <a:lstStyle/>
                    <a:p>
                      <a:pPr algn="ctr"/>
                      <a:r>
                        <a:rPr lang="en-US" sz="1000" b="1" dirty="0">
                          <a:solidFill>
                            <a:srgbClr val="FFFFFF"/>
                          </a:solidFill>
                          <a:effectLst/>
                          <a:latin typeface="Times New Roman" panose="02020603050405020304" pitchFamily="18" charset="0"/>
                          <a:cs typeface="Times New Roman" panose="02020603050405020304" pitchFamily="18" charset="0"/>
                        </a:rPr>
                        <a:t>CHIỀU</a:t>
                      </a: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fontAlgn="t"/>
                      <a:r>
                        <a:rPr lang="en-US" sz="1200" b="0" dirty="0">
                          <a:effectLst/>
                          <a:latin typeface="Times New Roman" panose="02020603050405020304" pitchFamily="18" charset="0"/>
                          <a:cs typeface="Times New Roman" panose="02020603050405020304" pitchFamily="18" charset="0"/>
                        </a:rPr>
                        <a:t>071400135906</a:t>
                      </a:r>
                      <a:br>
                        <a:rPr lang="en-US" sz="1200" b="0" dirty="0">
                          <a:effectLst/>
                          <a:latin typeface="Times New Roman" panose="02020603050405020304" pitchFamily="18" charset="0"/>
                          <a:cs typeface="Times New Roman" panose="02020603050405020304" pitchFamily="18" charset="0"/>
                        </a:rPr>
                      </a:br>
                      <a:r>
                        <a:rPr lang="en-US" sz="1200" b="0" dirty="0" err="1">
                          <a:effectLst/>
                          <a:latin typeface="Times New Roman" panose="02020603050405020304" pitchFamily="18" charset="0"/>
                          <a:cs typeface="Times New Roman" panose="02020603050405020304" pitchFamily="18" charset="0"/>
                        </a:rPr>
                        <a:t>Điện</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kỹ</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thuật</a:t>
                      </a:r>
                      <a:r>
                        <a:rPr lang="en-US" sz="1200" b="0" dirty="0">
                          <a:effectLst/>
                          <a:latin typeface="Times New Roman" panose="02020603050405020304" pitchFamily="18" charset="0"/>
                          <a:cs typeface="Times New Roman" panose="02020603050405020304" pitchFamily="18" charset="0"/>
                        </a:rPr>
                        <a:t> (LT)</a:t>
                      </a:r>
                      <a:r>
                        <a:rPr lang="en-US" sz="1200" b="0" u="sng" dirty="0" err="1">
                          <a:effectLst/>
                          <a:latin typeface="Times New Roman" panose="02020603050405020304" pitchFamily="18" charset="0"/>
                          <a:cs typeface="Times New Roman" panose="02020603050405020304" pitchFamily="18" charset="0"/>
                        </a:rPr>
                        <a:t>Tiết</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7-9</a:t>
                      </a:r>
                      <a:br>
                        <a:rPr lang="en-US" sz="1200" b="0" dirty="0">
                          <a:effectLst/>
                          <a:latin typeface="Times New Roman" panose="02020603050405020304" pitchFamily="18" charset="0"/>
                          <a:cs typeface="Times New Roman" panose="02020603050405020304" pitchFamily="18" charset="0"/>
                        </a:rPr>
                      </a:br>
                      <a:r>
                        <a:rPr lang="en-US" sz="1200" b="0" u="sng" dirty="0">
                          <a:effectLst/>
                          <a:latin typeface="Times New Roman" panose="02020603050405020304" pitchFamily="18" charset="0"/>
                          <a:cs typeface="Times New Roman" panose="02020603050405020304" pitchFamily="18" charset="0"/>
                        </a:rPr>
                        <a:t>GV:</a:t>
                      </a:r>
                      <a:r>
                        <a:rPr lang="en-US" sz="1200" b="0" dirty="0">
                          <a:effectLst/>
                          <a:latin typeface="Times New Roman" panose="02020603050405020304" pitchFamily="18" charset="0"/>
                          <a:cs typeface="Times New Roman" panose="02020603050405020304" pitchFamily="18" charset="0"/>
                        </a:rPr>
                        <a:t> Phan </a:t>
                      </a:r>
                      <a:r>
                        <a:rPr lang="en-US" sz="1200" b="0" dirty="0" err="1">
                          <a:effectLst/>
                          <a:latin typeface="Times New Roman" panose="02020603050405020304" pitchFamily="18" charset="0"/>
                          <a:cs typeface="Times New Roman" panose="02020603050405020304" pitchFamily="18" charset="0"/>
                        </a:rPr>
                        <a:t>Đức</a:t>
                      </a:r>
                      <a:r>
                        <a:rPr lang="en-US" sz="1200" b="0" dirty="0">
                          <a:effectLst/>
                          <a:latin typeface="Times New Roman" panose="02020603050405020304" pitchFamily="18" charset="0"/>
                          <a:cs typeface="Times New Roman" panose="02020603050405020304" pitchFamily="18" charset="0"/>
                        </a:rPr>
                        <a:t> Long</a:t>
                      </a:r>
                      <a:br>
                        <a:rPr lang="en-US" sz="1200" b="0" dirty="0">
                          <a:effectLst/>
                          <a:latin typeface="Times New Roman" panose="02020603050405020304" pitchFamily="18" charset="0"/>
                          <a:cs typeface="Times New Roman" panose="02020603050405020304" pitchFamily="18" charset="0"/>
                        </a:rPr>
                      </a:br>
                      <a:r>
                        <a:rPr lang="en-US" sz="1200" b="0" u="sng" dirty="0" err="1">
                          <a:effectLst/>
                          <a:latin typeface="Times New Roman" panose="02020603050405020304" pitchFamily="18" charset="0"/>
                          <a:cs typeface="Times New Roman" panose="02020603050405020304" pitchFamily="18" charset="0"/>
                        </a:rPr>
                        <a:t>Phòng</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C2.2 - 01 (P. </a:t>
                      </a:r>
                      <a:r>
                        <a:rPr lang="en-US" sz="1200" b="0" dirty="0" err="1">
                          <a:effectLst/>
                          <a:latin typeface="Times New Roman" panose="02020603050405020304" pitchFamily="18" charset="0"/>
                          <a:cs typeface="Times New Roman" panose="02020603050405020304" pitchFamily="18" charset="0"/>
                        </a:rPr>
                        <a:t>Lý</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thuyết</a:t>
                      </a:r>
                      <a:r>
                        <a:rPr lang="en-US" sz="1200" b="0" dirty="0">
                          <a:effectLst/>
                          <a:latin typeface="Times New Roman" panose="02020603050405020304" pitchFamily="18" charset="0"/>
                          <a:cs typeface="Times New Roman" panose="02020603050405020304" pitchFamily="18" charset="0"/>
                        </a:rPr>
                        <a:t>)</a:t>
                      </a:r>
                      <a:br>
                        <a:rPr lang="en-US" sz="1200" b="0" dirty="0">
                          <a:effectLst/>
                          <a:latin typeface="Times New Roman" panose="02020603050405020304" pitchFamily="18" charset="0"/>
                          <a:cs typeface="Times New Roman" panose="02020603050405020304" pitchFamily="18" charset="0"/>
                        </a:rPr>
                      </a:br>
                      <a:r>
                        <a:rPr lang="en-US" sz="1200" b="0" u="sng" dirty="0" err="1">
                          <a:effectLst/>
                          <a:latin typeface="Times New Roman" panose="02020603050405020304" pitchFamily="18" charset="0"/>
                          <a:cs typeface="Times New Roman" panose="02020603050405020304" pitchFamily="18" charset="0"/>
                        </a:rPr>
                        <a:t>Ghi</a:t>
                      </a:r>
                      <a:r>
                        <a:rPr lang="en-US" sz="1200" b="0" u="sng" dirty="0">
                          <a:effectLst/>
                          <a:latin typeface="Times New Roman" panose="02020603050405020304" pitchFamily="18" charset="0"/>
                          <a:cs typeface="Times New Roman" panose="02020603050405020304" pitchFamily="18" charset="0"/>
                        </a:rPr>
                        <a:t> </a:t>
                      </a:r>
                      <a:r>
                        <a:rPr lang="en-US" sz="1200" b="0" u="sng" dirty="0" err="1">
                          <a:effectLst/>
                          <a:latin typeface="Times New Roman" panose="02020603050405020304" pitchFamily="18" charset="0"/>
                          <a:cs typeface="Times New Roman" panose="02020603050405020304" pitchFamily="18" charset="0"/>
                        </a:rPr>
                        <a:t>chú</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Lịch</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học</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bù</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cho</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ngày</a:t>
                      </a:r>
                      <a:r>
                        <a:rPr lang="en-US" sz="1200" b="0" dirty="0">
                          <a:effectLst/>
                          <a:latin typeface="Times New Roman" panose="02020603050405020304" pitchFamily="18" charset="0"/>
                          <a:cs typeface="Times New Roman" panose="02020603050405020304" pitchFamily="18" charset="0"/>
                        </a:rPr>
                        <a:t> 27/04/2019</a:t>
                      </a: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EEEEEE"/>
                    </a:solidFill>
                  </a:tcPr>
                </a:tc>
                <a:tc>
                  <a:txBody>
                    <a:bodyPr/>
                    <a:lstStyle/>
                    <a:p>
                      <a:pPr fontAlgn="t"/>
                      <a:r>
                        <a:rPr lang="vi-VN" sz="1400" b="0" dirty="0">
                          <a:effectLst/>
                          <a:latin typeface="Times New Roman" panose="02020603050405020304" pitchFamily="18" charset="0"/>
                          <a:cs typeface="Times New Roman" panose="02020603050405020304" pitchFamily="18" charset="0"/>
                        </a:rPr>
                        <a:t>071400109006</a:t>
                      </a:r>
                      <a:br>
                        <a:rPr lang="vi-VN" sz="1400" b="0" dirty="0">
                          <a:effectLst/>
                          <a:latin typeface="Times New Roman" panose="02020603050405020304" pitchFamily="18" charset="0"/>
                          <a:cs typeface="Times New Roman" panose="02020603050405020304" pitchFamily="18" charset="0"/>
                        </a:rPr>
                      </a:br>
                      <a:r>
                        <a:rPr lang="vi-VN" sz="1400" b="0" dirty="0">
                          <a:effectLst/>
                          <a:latin typeface="Times New Roman" panose="02020603050405020304" pitchFamily="18" charset="0"/>
                          <a:cs typeface="Times New Roman" panose="02020603050405020304" pitchFamily="18" charset="0"/>
                        </a:rPr>
                        <a:t>Thực tập Nguội cơ bản (TH)</a:t>
                      </a:r>
                      <a:r>
                        <a:rPr lang="vi-VN" sz="1400" b="0" u="sng" dirty="0">
                          <a:effectLst/>
                          <a:latin typeface="Times New Roman" panose="02020603050405020304" pitchFamily="18" charset="0"/>
                          <a:cs typeface="Times New Roman" panose="02020603050405020304" pitchFamily="18" charset="0"/>
                        </a:rPr>
                        <a:t>Tiết:</a:t>
                      </a:r>
                      <a:r>
                        <a:rPr lang="vi-VN" sz="1400" b="0" dirty="0">
                          <a:effectLst/>
                          <a:latin typeface="Times New Roman" panose="02020603050405020304" pitchFamily="18" charset="0"/>
                          <a:cs typeface="Times New Roman" panose="02020603050405020304" pitchFamily="18" charset="0"/>
                        </a:rPr>
                        <a:t> 7-12</a:t>
                      </a:r>
                      <a:br>
                        <a:rPr lang="vi-VN" sz="1400" b="0" dirty="0">
                          <a:effectLst/>
                          <a:latin typeface="Times New Roman" panose="02020603050405020304" pitchFamily="18" charset="0"/>
                          <a:cs typeface="Times New Roman" panose="02020603050405020304" pitchFamily="18" charset="0"/>
                        </a:rPr>
                      </a:br>
                      <a:r>
                        <a:rPr lang="vi-VN" sz="1400" b="0" u="sng" dirty="0">
                          <a:effectLst/>
                          <a:latin typeface="Times New Roman" panose="02020603050405020304" pitchFamily="18" charset="0"/>
                          <a:cs typeface="Times New Roman" panose="02020603050405020304" pitchFamily="18" charset="0"/>
                        </a:rPr>
                        <a:t>GV:</a:t>
                      </a:r>
                      <a:r>
                        <a:rPr lang="vi-VN" sz="1400" b="0" dirty="0">
                          <a:effectLst/>
                          <a:latin typeface="Times New Roman" panose="02020603050405020304" pitchFamily="18" charset="0"/>
                          <a:cs typeface="Times New Roman" panose="02020603050405020304" pitchFamily="18" charset="0"/>
                        </a:rPr>
                        <a:t> Võ Minh Quang</a:t>
                      </a:r>
                      <a:br>
                        <a:rPr lang="vi-VN" sz="1400" b="0" dirty="0">
                          <a:effectLst/>
                          <a:latin typeface="Times New Roman" panose="02020603050405020304" pitchFamily="18" charset="0"/>
                          <a:cs typeface="Times New Roman" panose="02020603050405020304" pitchFamily="18" charset="0"/>
                        </a:rPr>
                      </a:br>
                      <a:r>
                        <a:rPr lang="vi-VN" sz="1400" b="0" u="sng" dirty="0">
                          <a:effectLst/>
                          <a:latin typeface="Times New Roman" panose="02020603050405020304" pitchFamily="18" charset="0"/>
                          <a:cs typeface="Times New Roman" panose="02020603050405020304" pitchFamily="18" charset="0"/>
                        </a:rPr>
                        <a:t>Phòng:</a:t>
                      </a:r>
                      <a:r>
                        <a:rPr lang="vi-VN" sz="1400" b="0" dirty="0">
                          <a:effectLst/>
                          <a:latin typeface="Times New Roman" panose="02020603050405020304" pitchFamily="18" charset="0"/>
                          <a:cs typeface="Times New Roman" panose="02020603050405020304" pitchFamily="18" charset="0"/>
                        </a:rPr>
                        <a:t> D3.1 - 08 (Xưởng nguội)</a:t>
                      </a: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EEEEEE"/>
                    </a:solidFill>
                  </a:tcPr>
                </a:tc>
                <a:tc>
                  <a:txBody>
                    <a:bodyPr/>
                    <a:lstStyle/>
                    <a:p>
                      <a:pPr fontAlgn="t"/>
                      <a:r>
                        <a:rPr lang="vi-VN" sz="1400" b="0" dirty="0">
                          <a:effectLst/>
                          <a:latin typeface="Times New Roman" panose="02020603050405020304" pitchFamily="18" charset="0"/>
                          <a:cs typeface="Times New Roman" panose="02020603050405020304" pitchFamily="18" charset="0"/>
                        </a:rPr>
                        <a:t>071400109006</a:t>
                      </a:r>
                      <a:br>
                        <a:rPr lang="vi-VN" sz="1400" b="0" dirty="0">
                          <a:effectLst/>
                          <a:latin typeface="Times New Roman" panose="02020603050405020304" pitchFamily="18" charset="0"/>
                          <a:cs typeface="Times New Roman" panose="02020603050405020304" pitchFamily="18" charset="0"/>
                        </a:rPr>
                      </a:br>
                      <a:r>
                        <a:rPr lang="vi-VN" sz="1400" b="0" dirty="0">
                          <a:effectLst/>
                          <a:latin typeface="Times New Roman" panose="02020603050405020304" pitchFamily="18" charset="0"/>
                          <a:cs typeface="Times New Roman" panose="02020603050405020304" pitchFamily="18" charset="0"/>
                        </a:rPr>
                        <a:t>Thực tập Nguội cơ bản (TH)</a:t>
                      </a:r>
                      <a:r>
                        <a:rPr lang="vi-VN" sz="1400" b="0" u="sng" dirty="0">
                          <a:effectLst/>
                          <a:latin typeface="Times New Roman" panose="02020603050405020304" pitchFamily="18" charset="0"/>
                          <a:cs typeface="Times New Roman" panose="02020603050405020304" pitchFamily="18" charset="0"/>
                        </a:rPr>
                        <a:t>Tiết:</a:t>
                      </a:r>
                      <a:r>
                        <a:rPr lang="vi-VN" sz="1400" b="0" dirty="0">
                          <a:effectLst/>
                          <a:latin typeface="Times New Roman" panose="02020603050405020304" pitchFamily="18" charset="0"/>
                          <a:cs typeface="Times New Roman" panose="02020603050405020304" pitchFamily="18" charset="0"/>
                        </a:rPr>
                        <a:t> 7-12</a:t>
                      </a:r>
                      <a:br>
                        <a:rPr lang="vi-VN" sz="1400" b="0" dirty="0">
                          <a:effectLst/>
                          <a:latin typeface="Times New Roman" panose="02020603050405020304" pitchFamily="18" charset="0"/>
                          <a:cs typeface="Times New Roman" panose="02020603050405020304" pitchFamily="18" charset="0"/>
                        </a:rPr>
                      </a:br>
                      <a:r>
                        <a:rPr lang="vi-VN" sz="1400" b="0" u="sng" dirty="0">
                          <a:effectLst/>
                          <a:latin typeface="Times New Roman" panose="02020603050405020304" pitchFamily="18" charset="0"/>
                          <a:cs typeface="Times New Roman" panose="02020603050405020304" pitchFamily="18" charset="0"/>
                        </a:rPr>
                        <a:t>GV:</a:t>
                      </a:r>
                      <a:r>
                        <a:rPr lang="vi-VN" sz="1400" b="0" dirty="0">
                          <a:effectLst/>
                          <a:latin typeface="Times New Roman" panose="02020603050405020304" pitchFamily="18" charset="0"/>
                          <a:cs typeface="Times New Roman" panose="02020603050405020304" pitchFamily="18" charset="0"/>
                        </a:rPr>
                        <a:t> Võ Minh Quang</a:t>
                      </a:r>
                      <a:br>
                        <a:rPr lang="vi-VN" sz="1400" b="0" dirty="0">
                          <a:effectLst/>
                          <a:latin typeface="Times New Roman" panose="02020603050405020304" pitchFamily="18" charset="0"/>
                          <a:cs typeface="Times New Roman" panose="02020603050405020304" pitchFamily="18" charset="0"/>
                        </a:rPr>
                      </a:br>
                      <a:r>
                        <a:rPr lang="vi-VN" sz="1400" b="0" u="sng" dirty="0">
                          <a:effectLst/>
                          <a:latin typeface="Times New Roman" panose="02020603050405020304" pitchFamily="18" charset="0"/>
                          <a:cs typeface="Times New Roman" panose="02020603050405020304" pitchFamily="18" charset="0"/>
                        </a:rPr>
                        <a:t>Phòng:</a:t>
                      </a:r>
                      <a:r>
                        <a:rPr lang="vi-VN" sz="1400" b="0" dirty="0">
                          <a:effectLst/>
                          <a:latin typeface="Times New Roman" panose="02020603050405020304" pitchFamily="18" charset="0"/>
                          <a:cs typeface="Times New Roman" panose="02020603050405020304" pitchFamily="18" charset="0"/>
                        </a:rPr>
                        <a:t> D3.1 - 08 (Xưởng nguội)</a:t>
                      </a:r>
                      <a:br>
                        <a:rPr lang="vi-VN" sz="1400" b="0" dirty="0">
                          <a:effectLst/>
                          <a:latin typeface="Times New Roman" panose="02020603050405020304" pitchFamily="18" charset="0"/>
                          <a:cs typeface="Times New Roman" panose="02020603050405020304" pitchFamily="18" charset="0"/>
                        </a:rPr>
                      </a:br>
                      <a:r>
                        <a:rPr lang="vi-VN" sz="1400" b="0" u="sng" dirty="0">
                          <a:effectLst/>
                          <a:latin typeface="Times New Roman" panose="02020603050405020304" pitchFamily="18" charset="0"/>
                          <a:cs typeface="Times New Roman" panose="02020603050405020304" pitchFamily="18" charset="0"/>
                        </a:rPr>
                        <a:t>Ghi chú:</a:t>
                      </a:r>
                      <a:r>
                        <a:rPr lang="vi-VN" sz="1400" b="0" dirty="0">
                          <a:effectLst/>
                          <a:latin typeface="Times New Roman" panose="02020603050405020304" pitchFamily="18" charset="0"/>
                          <a:cs typeface="Times New Roman" panose="02020603050405020304" pitchFamily="18" charset="0"/>
                        </a:rPr>
                        <a:t> Lịch học bù cho ngày 30/04/2019</a:t>
                      </a: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EEEEEE"/>
                    </a:solidFill>
                  </a:tcPr>
                </a:tc>
                <a:tc>
                  <a:txBody>
                    <a:bodyPr/>
                    <a:lstStyle/>
                    <a:p>
                      <a:pPr fontAlgn="t"/>
                      <a:r>
                        <a:rPr lang="en-US" sz="1100" b="0" dirty="0">
                          <a:effectLst/>
                          <a:latin typeface="Times New Roman" panose="02020603050405020304" pitchFamily="18" charset="0"/>
                          <a:cs typeface="Times New Roman" panose="02020603050405020304" pitchFamily="18" charset="0"/>
                        </a:rPr>
                        <a:t>071400134932</a:t>
                      </a:r>
                      <a:br>
                        <a:rPr lang="en-US" sz="1100" b="0" dirty="0">
                          <a:effectLst/>
                          <a:latin typeface="Times New Roman" panose="02020603050405020304" pitchFamily="18" charset="0"/>
                          <a:cs typeface="Times New Roman" panose="02020603050405020304" pitchFamily="18" charset="0"/>
                        </a:rPr>
                      </a:br>
                      <a:r>
                        <a:rPr lang="en-US" sz="1100" b="0" dirty="0" err="1">
                          <a:effectLst/>
                          <a:latin typeface="Times New Roman" panose="02020603050405020304" pitchFamily="18" charset="0"/>
                          <a:cs typeface="Times New Roman" panose="02020603050405020304" pitchFamily="18" charset="0"/>
                        </a:rPr>
                        <a:t>Toán</a:t>
                      </a:r>
                      <a:r>
                        <a:rPr lang="en-US" sz="1100" b="0" dirty="0">
                          <a:effectLst/>
                          <a:latin typeface="Times New Roman" panose="02020603050405020304" pitchFamily="18" charset="0"/>
                          <a:cs typeface="Times New Roman" panose="02020603050405020304" pitchFamily="18" charset="0"/>
                        </a:rPr>
                        <a:t> 2 (LT)</a:t>
                      </a:r>
                      <a:r>
                        <a:rPr lang="en-US" sz="1100" b="0" u="sng" dirty="0" err="1">
                          <a:effectLst/>
                          <a:latin typeface="Times New Roman" panose="02020603050405020304" pitchFamily="18" charset="0"/>
                          <a:cs typeface="Times New Roman" panose="02020603050405020304" pitchFamily="18" charset="0"/>
                        </a:rPr>
                        <a:t>Tiết</a:t>
                      </a:r>
                      <a:r>
                        <a:rPr lang="en-US" sz="1100" b="0" u="sng" dirty="0">
                          <a:effectLst/>
                          <a:latin typeface="Times New Roman" panose="02020603050405020304" pitchFamily="18" charset="0"/>
                          <a:cs typeface="Times New Roman" panose="02020603050405020304" pitchFamily="18" charset="0"/>
                        </a:rPr>
                        <a:t>:</a:t>
                      </a:r>
                      <a:r>
                        <a:rPr lang="en-US" sz="1100" b="0" dirty="0">
                          <a:effectLst/>
                          <a:latin typeface="Times New Roman" panose="02020603050405020304" pitchFamily="18" charset="0"/>
                          <a:cs typeface="Times New Roman" panose="02020603050405020304" pitchFamily="18" charset="0"/>
                        </a:rPr>
                        <a:t> 7-8</a:t>
                      </a:r>
                      <a:br>
                        <a:rPr lang="en-US" sz="1100" b="0" dirty="0">
                          <a:effectLst/>
                          <a:latin typeface="Times New Roman" panose="02020603050405020304" pitchFamily="18" charset="0"/>
                          <a:cs typeface="Times New Roman" panose="02020603050405020304" pitchFamily="18" charset="0"/>
                        </a:rPr>
                      </a:br>
                      <a:r>
                        <a:rPr lang="en-US" sz="1100" b="0" u="sng" dirty="0">
                          <a:effectLst/>
                          <a:latin typeface="Times New Roman" panose="02020603050405020304" pitchFamily="18" charset="0"/>
                          <a:cs typeface="Times New Roman" panose="02020603050405020304" pitchFamily="18" charset="0"/>
                        </a:rPr>
                        <a:t>GV:</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Nguyễn</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Thị</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Thủy</a:t>
                      </a:r>
                      <a:r>
                        <a:rPr lang="en-US" sz="1100" b="0" dirty="0">
                          <a:effectLst/>
                          <a:latin typeface="Times New Roman" panose="02020603050405020304" pitchFamily="18" charset="0"/>
                          <a:cs typeface="Times New Roman" panose="02020603050405020304" pitchFamily="18" charset="0"/>
                        </a:rPr>
                        <a:t/>
                      </a:r>
                      <a:br>
                        <a:rPr lang="en-US" sz="1100" b="0" dirty="0">
                          <a:effectLst/>
                          <a:latin typeface="Times New Roman" panose="02020603050405020304" pitchFamily="18" charset="0"/>
                          <a:cs typeface="Times New Roman" panose="02020603050405020304" pitchFamily="18" charset="0"/>
                        </a:rPr>
                      </a:br>
                      <a:r>
                        <a:rPr lang="en-US" sz="1100" b="0" u="sng" dirty="0" err="1">
                          <a:effectLst/>
                          <a:latin typeface="Times New Roman" panose="02020603050405020304" pitchFamily="18" charset="0"/>
                          <a:cs typeface="Times New Roman" panose="02020603050405020304" pitchFamily="18" charset="0"/>
                        </a:rPr>
                        <a:t>Phòng</a:t>
                      </a:r>
                      <a:r>
                        <a:rPr lang="en-US" sz="1100" b="0" u="sng" dirty="0">
                          <a:effectLst/>
                          <a:latin typeface="Times New Roman" panose="02020603050405020304" pitchFamily="18" charset="0"/>
                          <a:cs typeface="Times New Roman" panose="02020603050405020304" pitchFamily="18" charset="0"/>
                        </a:rPr>
                        <a:t>:</a:t>
                      </a:r>
                      <a:r>
                        <a:rPr lang="en-US" sz="1100" b="0" dirty="0">
                          <a:effectLst/>
                          <a:latin typeface="Times New Roman" panose="02020603050405020304" pitchFamily="18" charset="0"/>
                          <a:cs typeface="Times New Roman" panose="02020603050405020304" pitchFamily="18" charset="0"/>
                        </a:rPr>
                        <a:t> H1.3 - 14 (P. </a:t>
                      </a:r>
                      <a:r>
                        <a:rPr lang="en-US" sz="1100" b="0" dirty="0" err="1">
                          <a:effectLst/>
                          <a:latin typeface="Times New Roman" panose="02020603050405020304" pitchFamily="18" charset="0"/>
                          <a:cs typeface="Times New Roman" panose="02020603050405020304" pitchFamily="18" charset="0"/>
                        </a:rPr>
                        <a:t>Lý</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thuyết</a:t>
                      </a:r>
                      <a:r>
                        <a:rPr lang="en-US" sz="1100" b="0" dirty="0">
                          <a:effectLst/>
                          <a:latin typeface="Times New Roman" panose="02020603050405020304" pitchFamily="18" charset="0"/>
                          <a:cs typeface="Times New Roman" panose="02020603050405020304" pitchFamily="18" charset="0"/>
                        </a:rPr>
                        <a:t>)</a:t>
                      </a:r>
                    </a:p>
                    <a:p>
                      <a:pPr fontAlgn="t"/>
                      <a:r>
                        <a:rPr lang="en-US" sz="1100" b="0" dirty="0">
                          <a:effectLst/>
                          <a:latin typeface="Times New Roman" panose="02020603050405020304" pitchFamily="18" charset="0"/>
                          <a:cs typeface="Times New Roman" panose="02020603050405020304" pitchFamily="18" charset="0"/>
                        </a:rPr>
                        <a:t>071400047932</a:t>
                      </a:r>
                      <a:br>
                        <a:rPr lang="en-US" sz="1100" b="0" dirty="0">
                          <a:effectLst/>
                          <a:latin typeface="Times New Roman" panose="02020603050405020304" pitchFamily="18" charset="0"/>
                          <a:cs typeface="Times New Roman" panose="02020603050405020304" pitchFamily="18" charset="0"/>
                        </a:rPr>
                      </a:br>
                      <a:r>
                        <a:rPr lang="en-US" sz="1100" b="0" dirty="0" err="1">
                          <a:effectLst/>
                          <a:latin typeface="Times New Roman" panose="02020603050405020304" pitchFamily="18" charset="0"/>
                          <a:cs typeface="Times New Roman" panose="02020603050405020304" pitchFamily="18" charset="0"/>
                        </a:rPr>
                        <a:t>Ngữ</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Văn</a:t>
                      </a:r>
                      <a:r>
                        <a:rPr lang="en-US" sz="1100" b="0" dirty="0">
                          <a:effectLst/>
                          <a:latin typeface="Times New Roman" panose="02020603050405020304" pitchFamily="18" charset="0"/>
                          <a:cs typeface="Times New Roman" panose="02020603050405020304" pitchFamily="18" charset="0"/>
                        </a:rPr>
                        <a:t> 2 (LT)</a:t>
                      </a:r>
                      <a:r>
                        <a:rPr lang="en-US" sz="1100" b="0" u="sng" dirty="0" err="1">
                          <a:effectLst/>
                          <a:latin typeface="Times New Roman" panose="02020603050405020304" pitchFamily="18" charset="0"/>
                          <a:cs typeface="Times New Roman" panose="02020603050405020304" pitchFamily="18" charset="0"/>
                        </a:rPr>
                        <a:t>Tiết</a:t>
                      </a:r>
                      <a:r>
                        <a:rPr lang="en-US" sz="1100" b="0" u="sng" dirty="0">
                          <a:effectLst/>
                          <a:latin typeface="Times New Roman" panose="02020603050405020304" pitchFamily="18" charset="0"/>
                          <a:cs typeface="Times New Roman" panose="02020603050405020304" pitchFamily="18" charset="0"/>
                        </a:rPr>
                        <a:t>:</a:t>
                      </a:r>
                      <a:r>
                        <a:rPr lang="en-US" sz="1100" b="0" dirty="0">
                          <a:effectLst/>
                          <a:latin typeface="Times New Roman" panose="02020603050405020304" pitchFamily="18" charset="0"/>
                          <a:cs typeface="Times New Roman" panose="02020603050405020304" pitchFamily="18" charset="0"/>
                        </a:rPr>
                        <a:t> 9-10</a:t>
                      </a:r>
                      <a:br>
                        <a:rPr lang="en-US" sz="1100" b="0" dirty="0">
                          <a:effectLst/>
                          <a:latin typeface="Times New Roman" panose="02020603050405020304" pitchFamily="18" charset="0"/>
                          <a:cs typeface="Times New Roman" panose="02020603050405020304" pitchFamily="18" charset="0"/>
                        </a:rPr>
                      </a:br>
                      <a:r>
                        <a:rPr lang="en-US" sz="1100" b="0" u="sng" dirty="0">
                          <a:effectLst/>
                          <a:latin typeface="Times New Roman" panose="02020603050405020304" pitchFamily="18" charset="0"/>
                          <a:cs typeface="Times New Roman" panose="02020603050405020304" pitchFamily="18" charset="0"/>
                        </a:rPr>
                        <a:t>GV:</a:t>
                      </a:r>
                      <a:r>
                        <a:rPr lang="en-US" sz="1100" b="0" dirty="0">
                          <a:effectLst/>
                          <a:latin typeface="Times New Roman" panose="02020603050405020304" pitchFamily="18" charset="0"/>
                          <a:cs typeface="Times New Roman" panose="02020603050405020304" pitchFamily="18" charset="0"/>
                        </a:rPr>
                        <a:t> Lê </a:t>
                      </a:r>
                      <a:r>
                        <a:rPr lang="en-US" sz="1100" b="0" dirty="0" err="1">
                          <a:effectLst/>
                          <a:latin typeface="Times New Roman" panose="02020603050405020304" pitchFamily="18" charset="0"/>
                          <a:cs typeface="Times New Roman" panose="02020603050405020304" pitchFamily="18" charset="0"/>
                        </a:rPr>
                        <a:t>Thị</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Mùi</a:t>
                      </a:r>
                      <a:r>
                        <a:rPr lang="en-US" sz="1100" b="0" dirty="0">
                          <a:effectLst/>
                          <a:latin typeface="Times New Roman" panose="02020603050405020304" pitchFamily="18" charset="0"/>
                          <a:cs typeface="Times New Roman" panose="02020603050405020304" pitchFamily="18" charset="0"/>
                        </a:rPr>
                        <a:t> (TG)</a:t>
                      </a:r>
                      <a:br>
                        <a:rPr lang="en-US" sz="1100" b="0" dirty="0">
                          <a:effectLst/>
                          <a:latin typeface="Times New Roman" panose="02020603050405020304" pitchFamily="18" charset="0"/>
                          <a:cs typeface="Times New Roman" panose="02020603050405020304" pitchFamily="18" charset="0"/>
                        </a:rPr>
                      </a:br>
                      <a:r>
                        <a:rPr lang="en-US" sz="1100" b="0" u="sng" dirty="0" err="1">
                          <a:effectLst/>
                          <a:latin typeface="Times New Roman" panose="02020603050405020304" pitchFamily="18" charset="0"/>
                          <a:cs typeface="Times New Roman" panose="02020603050405020304" pitchFamily="18" charset="0"/>
                        </a:rPr>
                        <a:t>Phòng</a:t>
                      </a:r>
                      <a:r>
                        <a:rPr lang="en-US" sz="1100" b="0" u="sng" dirty="0">
                          <a:effectLst/>
                          <a:latin typeface="Times New Roman" panose="02020603050405020304" pitchFamily="18" charset="0"/>
                          <a:cs typeface="Times New Roman" panose="02020603050405020304" pitchFamily="18" charset="0"/>
                        </a:rPr>
                        <a:t>:</a:t>
                      </a:r>
                      <a:r>
                        <a:rPr lang="en-US" sz="1100" b="0" dirty="0">
                          <a:effectLst/>
                          <a:latin typeface="Times New Roman" panose="02020603050405020304" pitchFamily="18" charset="0"/>
                          <a:cs typeface="Times New Roman" panose="02020603050405020304" pitchFamily="18" charset="0"/>
                        </a:rPr>
                        <a:t> H1.3 - 14 (P. </a:t>
                      </a:r>
                      <a:r>
                        <a:rPr lang="en-US" sz="1100" b="0" dirty="0" err="1">
                          <a:effectLst/>
                          <a:latin typeface="Times New Roman" panose="02020603050405020304" pitchFamily="18" charset="0"/>
                          <a:cs typeface="Times New Roman" panose="02020603050405020304" pitchFamily="18" charset="0"/>
                        </a:rPr>
                        <a:t>Lý</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thuyết</a:t>
                      </a:r>
                      <a:r>
                        <a:rPr lang="en-US" sz="1100" b="0" dirty="0">
                          <a:effectLst/>
                          <a:latin typeface="Times New Roman" panose="02020603050405020304" pitchFamily="18" charset="0"/>
                          <a:cs typeface="Times New Roman" panose="02020603050405020304" pitchFamily="18" charset="0"/>
                        </a:rPr>
                        <a:t>)</a:t>
                      </a:r>
                    </a:p>
                    <a:p>
                      <a:pPr fontAlgn="t"/>
                      <a:r>
                        <a:rPr lang="en-US" sz="1100" b="0" dirty="0">
                          <a:effectLst/>
                          <a:latin typeface="Times New Roman" panose="02020603050405020304" pitchFamily="18" charset="0"/>
                          <a:cs typeface="Times New Roman" panose="02020603050405020304" pitchFamily="18" charset="0"/>
                        </a:rPr>
                        <a:t>071400045332</a:t>
                      </a:r>
                      <a:br>
                        <a:rPr lang="en-US" sz="1100" b="0" dirty="0">
                          <a:effectLst/>
                          <a:latin typeface="Times New Roman" panose="02020603050405020304" pitchFamily="18" charset="0"/>
                          <a:cs typeface="Times New Roman" panose="02020603050405020304" pitchFamily="18" charset="0"/>
                        </a:rPr>
                      </a:br>
                      <a:r>
                        <a:rPr lang="en-US" sz="1100" b="0" dirty="0" err="1">
                          <a:effectLst/>
                          <a:latin typeface="Times New Roman" panose="02020603050405020304" pitchFamily="18" charset="0"/>
                          <a:cs typeface="Times New Roman" panose="02020603050405020304" pitchFamily="18" charset="0"/>
                        </a:rPr>
                        <a:t>Vật</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Lý</a:t>
                      </a:r>
                      <a:r>
                        <a:rPr lang="en-US" sz="1100" b="0" dirty="0">
                          <a:effectLst/>
                          <a:latin typeface="Times New Roman" panose="02020603050405020304" pitchFamily="18" charset="0"/>
                          <a:cs typeface="Times New Roman" panose="02020603050405020304" pitchFamily="18" charset="0"/>
                        </a:rPr>
                        <a:t> 1 (LT)</a:t>
                      </a:r>
                      <a:r>
                        <a:rPr lang="en-US" sz="1100" b="0" u="sng" dirty="0" err="1">
                          <a:effectLst/>
                          <a:latin typeface="Times New Roman" panose="02020603050405020304" pitchFamily="18" charset="0"/>
                          <a:cs typeface="Times New Roman" panose="02020603050405020304" pitchFamily="18" charset="0"/>
                        </a:rPr>
                        <a:t>Tiết</a:t>
                      </a:r>
                      <a:r>
                        <a:rPr lang="en-US" sz="1100" b="0" u="sng" dirty="0">
                          <a:effectLst/>
                          <a:latin typeface="Times New Roman" panose="02020603050405020304" pitchFamily="18" charset="0"/>
                          <a:cs typeface="Times New Roman" panose="02020603050405020304" pitchFamily="18" charset="0"/>
                        </a:rPr>
                        <a:t>:</a:t>
                      </a:r>
                      <a:r>
                        <a:rPr lang="en-US" sz="1100" b="0" dirty="0">
                          <a:effectLst/>
                          <a:latin typeface="Times New Roman" panose="02020603050405020304" pitchFamily="18" charset="0"/>
                          <a:cs typeface="Times New Roman" panose="02020603050405020304" pitchFamily="18" charset="0"/>
                        </a:rPr>
                        <a:t> 11-12</a:t>
                      </a:r>
                      <a:br>
                        <a:rPr lang="en-US" sz="1100" b="0" dirty="0">
                          <a:effectLst/>
                          <a:latin typeface="Times New Roman" panose="02020603050405020304" pitchFamily="18" charset="0"/>
                          <a:cs typeface="Times New Roman" panose="02020603050405020304" pitchFamily="18" charset="0"/>
                        </a:rPr>
                      </a:br>
                      <a:r>
                        <a:rPr lang="en-US" sz="1100" b="0" u="sng" dirty="0">
                          <a:effectLst/>
                          <a:latin typeface="Times New Roman" panose="02020603050405020304" pitchFamily="18" charset="0"/>
                          <a:cs typeface="Times New Roman" panose="02020603050405020304" pitchFamily="18" charset="0"/>
                        </a:rPr>
                        <a:t>GV:</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Huỳnh</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Thị</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Bích</a:t>
                      </a:r>
                      <a:r>
                        <a:rPr lang="en-US" sz="1100" b="0" dirty="0">
                          <a:effectLst/>
                          <a:latin typeface="Times New Roman" panose="02020603050405020304" pitchFamily="18" charset="0"/>
                          <a:cs typeface="Times New Roman" panose="02020603050405020304" pitchFamily="18" charset="0"/>
                        </a:rPr>
                        <a:t> (TG)</a:t>
                      </a:r>
                      <a:br>
                        <a:rPr lang="en-US" sz="1100" b="0" dirty="0">
                          <a:effectLst/>
                          <a:latin typeface="Times New Roman" panose="02020603050405020304" pitchFamily="18" charset="0"/>
                          <a:cs typeface="Times New Roman" panose="02020603050405020304" pitchFamily="18" charset="0"/>
                        </a:rPr>
                      </a:br>
                      <a:r>
                        <a:rPr lang="en-US" sz="1100" b="0" u="sng" dirty="0" err="1">
                          <a:effectLst/>
                          <a:latin typeface="Times New Roman" panose="02020603050405020304" pitchFamily="18" charset="0"/>
                          <a:cs typeface="Times New Roman" panose="02020603050405020304" pitchFamily="18" charset="0"/>
                        </a:rPr>
                        <a:t>Phòng</a:t>
                      </a:r>
                      <a:r>
                        <a:rPr lang="en-US" sz="1100" b="0" u="sng" dirty="0">
                          <a:effectLst/>
                          <a:latin typeface="Times New Roman" panose="02020603050405020304" pitchFamily="18" charset="0"/>
                          <a:cs typeface="Times New Roman" panose="02020603050405020304" pitchFamily="18" charset="0"/>
                        </a:rPr>
                        <a:t>:</a:t>
                      </a:r>
                      <a:r>
                        <a:rPr lang="en-US" sz="1100" b="0" dirty="0">
                          <a:effectLst/>
                          <a:latin typeface="Times New Roman" panose="02020603050405020304" pitchFamily="18" charset="0"/>
                          <a:cs typeface="Times New Roman" panose="02020603050405020304" pitchFamily="18" charset="0"/>
                        </a:rPr>
                        <a:t> H1.3 - 14 (P. </a:t>
                      </a:r>
                      <a:r>
                        <a:rPr lang="en-US" sz="1100" b="0" dirty="0" err="1">
                          <a:effectLst/>
                          <a:latin typeface="Times New Roman" panose="02020603050405020304" pitchFamily="18" charset="0"/>
                          <a:cs typeface="Times New Roman" panose="02020603050405020304" pitchFamily="18" charset="0"/>
                        </a:rPr>
                        <a:t>Lý</a:t>
                      </a:r>
                      <a:r>
                        <a:rPr lang="en-US" sz="1100" b="0" dirty="0">
                          <a:effectLst/>
                          <a:latin typeface="Times New Roman" panose="02020603050405020304" pitchFamily="18" charset="0"/>
                          <a:cs typeface="Times New Roman" panose="02020603050405020304" pitchFamily="18" charset="0"/>
                        </a:rPr>
                        <a:t> </a:t>
                      </a:r>
                      <a:r>
                        <a:rPr lang="en-US" sz="1100" b="0" dirty="0" err="1">
                          <a:effectLst/>
                          <a:latin typeface="Times New Roman" panose="02020603050405020304" pitchFamily="18" charset="0"/>
                          <a:cs typeface="Times New Roman" panose="02020603050405020304" pitchFamily="18" charset="0"/>
                        </a:rPr>
                        <a:t>thuyết</a:t>
                      </a:r>
                      <a:r>
                        <a:rPr lang="en-US" sz="1100" b="0" dirty="0">
                          <a:effectLst/>
                          <a:latin typeface="Times New Roman" panose="02020603050405020304" pitchFamily="18" charset="0"/>
                          <a:cs typeface="Times New Roman" panose="02020603050405020304" pitchFamily="18" charset="0"/>
                        </a:rPr>
                        <a:t>)</a:t>
                      </a: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EEEEEE"/>
                    </a:solidFill>
                  </a:tcPr>
                </a:tc>
                <a:tc>
                  <a:txBody>
                    <a:bodyPr/>
                    <a:lstStyle/>
                    <a:p>
                      <a:pPr fontAlgn="t"/>
                      <a:r>
                        <a:rPr lang="en-US" sz="1200" b="0" dirty="0">
                          <a:effectLst/>
                          <a:latin typeface="Times New Roman" panose="02020603050405020304" pitchFamily="18" charset="0"/>
                          <a:cs typeface="Times New Roman" panose="02020603050405020304" pitchFamily="18" charset="0"/>
                        </a:rPr>
                        <a:t>071400134932</a:t>
                      </a:r>
                      <a:br>
                        <a:rPr lang="en-US" sz="1200" b="0" dirty="0">
                          <a:effectLst/>
                          <a:latin typeface="Times New Roman" panose="02020603050405020304" pitchFamily="18" charset="0"/>
                          <a:cs typeface="Times New Roman" panose="02020603050405020304" pitchFamily="18" charset="0"/>
                        </a:rPr>
                      </a:br>
                      <a:r>
                        <a:rPr lang="en-US" sz="1200" b="0" dirty="0" err="1">
                          <a:effectLst/>
                          <a:latin typeface="Times New Roman" panose="02020603050405020304" pitchFamily="18" charset="0"/>
                          <a:cs typeface="Times New Roman" panose="02020603050405020304" pitchFamily="18" charset="0"/>
                        </a:rPr>
                        <a:t>Toán</a:t>
                      </a:r>
                      <a:r>
                        <a:rPr lang="en-US" sz="1200" b="0" dirty="0">
                          <a:effectLst/>
                          <a:latin typeface="Times New Roman" panose="02020603050405020304" pitchFamily="18" charset="0"/>
                          <a:cs typeface="Times New Roman" panose="02020603050405020304" pitchFamily="18" charset="0"/>
                        </a:rPr>
                        <a:t> 2 (LT)</a:t>
                      </a:r>
                      <a:r>
                        <a:rPr lang="en-US" sz="1200" b="0" u="sng" dirty="0" err="1">
                          <a:effectLst/>
                          <a:latin typeface="Times New Roman" panose="02020603050405020304" pitchFamily="18" charset="0"/>
                          <a:cs typeface="Times New Roman" panose="02020603050405020304" pitchFamily="18" charset="0"/>
                        </a:rPr>
                        <a:t>Tiết</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7-8</a:t>
                      </a:r>
                      <a:br>
                        <a:rPr lang="en-US" sz="1200" b="0" dirty="0">
                          <a:effectLst/>
                          <a:latin typeface="Times New Roman" panose="02020603050405020304" pitchFamily="18" charset="0"/>
                          <a:cs typeface="Times New Roman" panose="02020603050405020304" pitchFamily="18" charset="0"/>
                        </a:rPr>
                      </a:br>
                      <a:r>
                        <a:rPr lang="en-US" sz="1200" b="0" u="sng" dirty="0">
                          <a:effectLst/>
                          <a:latin typeface="Times New Roman" panose="02020603050405020304" pitchFamily="18" charset="0"/>
                          <a:cs typeface="Times New Roman" panose="02020603050405020304" pitchFamily="18" charset="0"/>
                        </a:rPr>
                        <a:t>GV:</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Nguyễn</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Thị</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Thủy</a:t>
                      </a:r>
                      <a:r>
                        <a:rPr lang="en-US" sz="1200" b="0" dirty="0">
                          <a:effectLst/>
                          <a:latin typeface="Times New Roman" panose="02020603050405020304" pitchFamily="18" charset="0"/>
                          <a:cs typeface="Times New Roman" panose="02020603050405020304" pitchFamily="18" charset="0"/>
                        </a:rPr>
                        <a:t/>
                      </a:r>
                      <a:br>
                        <a:rPr lang="en-US" sz="1200" b="0" dirty="0">
                          <a:effectLst/>
                          <a:latin typeface="Times New Roman" panose="02020603050405020304" pitchFamily="18" charset="0"/>
                          <a:cs typeface="Times New Roman" panose="02020603050405020304" pitchFamily="18" charset="0"/>
                        </a:rPr>
                      </a:br>
                      <a:r>
                        <a:rPr lang="en-US" sz="1200" b="0" u="sng" dirty="0" err="1">
                          <a:effectLst/>
                          <a:latin typeface="Times New Roman" panose="02020603050405020304" pitchFamily="18" charset="0"/>
                          <a:cs typeface="Times New Roman" panose="02020603050405020304" pitchFamily="18" charset="0"/>
                        </a:rPr>
                        <a:t>Phòng</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H1.3 - 14 (P. </a:t>
                      </a:r>
                      <a:r>
                        <a:rPr lang="en-US" sz="1200" b="0" dirty="0" err="1">
                          <a:effectLst/>
                          <a:latin typeface="Times New Roman" panose="02020603050405020304" pitchFamily="18" charset="0"/>
                          <a:cs typeface="Times New Roman" panose="02020603050405020304" pitchFamily="18" charset="0"/>
                        </a:rPr>
                        <a:t>Lý</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thuyết</a:t>
                      </a:r>
                      <a:r>
                        <a:rPr lang="en-US" sz="1200" b="0" dirty="0">
                          <a:effectLst/>
                          <a:latin typeface="Times New Roman" panose="02020603050405020304" pitchFamily="18" charset="0"/>
                          <a:cs typeface="Times New Roman" panose="02020603050405020304" pitchFamily="18" charset="0"/>
                        </a:rPr>
                        <a:t>)</a:t>
                      </a:r>
                    </a:p>
                    <a:p>
                      <a:pPr fontAlgn="t"/>
                      <a:r>
                        <a:rPr lang="en-US" sz="1200" b="0" dirty="0">
                          <a:effectLst/>
                          <a:latin typeface="Times New Roman" panose="02020603050405020304" pitchFamily="18" charset="0"/>
                          <a:cs typeface="Times New Roman" panose="02020603050405020304" pitchFamily="18" charset="0"/>
                        </a:rPr>
                        <a:t>071400047932</a:t>
                      </a:r>
                      <a:br>
                        <a:rPr lang="en-US" sz="1200" b="0" dirty="0">
                          <a:effectLst/>
                          <a:latin typeface="Times New Roman" panose="02020603050405020304" pitchFamily="18" charset="0"/>
                          <a:cs typeface="Times New Roman" panose="02020603050405020304" pitchFamily="18" charset="0"/>
                        </a:rPr>
                      </a:br>
                      <a:r>
                        <a:rPr lang="en-US" sz="1200" b="0" dirty="0" err="1">
                          <a:effectLst/>
                          <a:latin typeface="Times New Roman" panose="02020603050405020304" pitchFamily="18" charset="0"/>
                          <a:cs typeface="Times New Roman" panose="02020603050405020304" pitchFamily="18" charset="0"/>
                        </a:rPr>
                        <a:t>Ngữ</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Văn</a:t>
                      </a:r>
                      <a:r>
                        <a:rPr lang="en-US" sz="1200" b="0" dirty="0">
                          <a:effectLst/>
                          <a:latin typeface="Times New Roman" panose="02020603050405020304" pitchFamily="18" charset="0"/>
                          <a:cs typeface="Times New Roman" panose="02020603050405020304" pitchFamily="18" charset="0"/>
                        </a:rPr>
                        <a:t> 2 (LT)</a:t>
                      </a:r>
                      <a:r>
                        <a:rPr lang="en-US" sz="1200" b="0" u="sng" dirty="0" err="1">
                          <a:effectLst/>
                          <a:latin typeface="Times New Roman" panose="02020603050405020304" pitchFamily="18" charset="0"/>
                          <a:cs typeface="Times New Roman" panose="02020603050405020304" pitchFamily="18" charset="0"/>
                        </a:rPr>
                        <a:t>Tiết</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9-10</a:t>
                      </a:r>
                      <a:br>
                        <a:rPr lang="en-US" sz="1200" b="0" dirty="0">
                          <a:effectLst/>
                          <a:latin typeface="Times New Roman" panose="02020603050405020304" pitchFamily="18" charset="0"/>
                          <a:cs typeface="Times New Roman" panose="02020603050405020304" pitchFamily="18" charset="0"/>
                        </a:rPr>
                      </a:br>
                      <a:r>
                        <a:rPr lang="en-US" sz="1200" b="0" u="sng" dirty="0">
                          <a:effectLst/>
                          <a:latin typeface="Times New Roman" panose="02020603050405020304" pitchFamily="18" charset="0"/>
                          <a:cs typeface="Times New Roman" panose="02020603050405020304" pitchFamily="18" charset="0"/>
                        </a:rPr>
                        <a:t>GV:</a:t>
                      </a:r>
                      <a:r>
                        <a:rPr lang="en-US" sz="1200" b="0" dirty="0">
                          <a:effectLst/>
                          <a:latin typeface="Times New Roman" panose="02020603050405020304" pitchFamily="18" charset="0"/>
                          <a:cs typeface="Times New Roman" panose="02020603050405020304" pitchFamily="18" charset="0"/>
                        </a:rPr>
                        <a:t> Lê </a:t>
                      </a:r>
                      <a:r>
                        <a:rPr lang="en-US" sz="1200" b="0" dirty="0" err="1">
                          <a:effectLst/>
                          <a:latin typeface="Times New Roman" panose="02020603050405020304" pitchFamily="18" charset="0"/>
                          <a:cs typeface="Times New Roman" panose="02020603050405020304" pitchFamily="18" charset="0"/>
                        </a:rPr>
                        <a:t>Thị</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Mùi</a:t>
                      </a:r>
                      <a:r>
                        <a:rPr lang="en-US" sz="1200" b="0" dirty="0">
                          <a:effectLst/>
                          <a:latin typeface="Times New Roman" panose="02020603050405020304" pitchFamily="18" charset="0"/>
                          <a:cs typeface="Times New Roman" panose="02020603050405020304" pitchFamily="18" charset="0"/>
                        </a:rPr>
                        <a:t> (TG)</a:t>
                      </a:r>
                      <a:br>
                        <a:rPr lang="en-US" sz="1200" b="0" dirty="0">
                          <a:effectLst/>
                          <a:latin typeface="Times New Roman" panose="02020603050405020304" pitchFamily="18" charset="0"/>
                          <a:cs typeface="Times New Roman" panose="02020603050405020304" pitchFamily="18" charset="0"/>
                        </a:rPr>
                      </a:br>
                      <a:r>
                        <a:rPr lang="en-US" sz="1200" b="0" u="sng" dirty="0" err="1">
                          <a:effectLst/>
                          <a:latin typeface="Times New Roman" panose="02020603050405020304" pitchFamily="18" charset="0"/>
                          <a:cs typeface="Times New Roman" panose="02020603050405020304" pitchFamily="18" charset="0"/>
                        </a:rPr>
                        <a:t>Phòng</a:t>
                      </a:r>
                      <a:r>
                        <a:rPr lang="en-US" sz="1200" b="0" u="sng" dirty="0">
                          <a:effectLst/>
                          <a:latin typeface="Times New Roman" panose="02020603050405020304" pitchFamily="18" charset="0"/>
                          <a:cs typeface="Times New Roman" panose="02020603050405020304" pitchFamily="18" charset="0"/>
                        </a:rPr>
                        <a:t>:</a:t>
                      </a:r>
                      <a:r>
                        <a:rPr lang="en-US" sz="1200" b="0" dirty="0">
                          <a:effectLst/>
                          <a:latin typeface="Times New Roman" panose="02020603050405020304" pitchFamily="18" charset="0"/>
                          <a:cs typeface="Times New Roman" panose="02020603050405020304" pitchFamily="18" charset="0"/>
                        </a:rPr>
                        <a:t> H1.3 - 14 (P. </a:t>
                      </a:r>
                      <a:r>
                        <a:rPr lang="en-US" sz="1200" b="0" dirty="0" err="1">
                          <a:effectLst/>
                          <a:latin typeface="Times New Roman" panose="02020603050405020304" pitchFamily="18" charset="0"/>
                          <a:cs typeface="Times New Roman" panose="02020603050405020304" pitchFamily="18" charset="0"/>
                        </a:rPr>
                        <a:t>Lý</a:t>
                      </a:r>
                      <a:r>
                        <a:rPr lang="en-US" sz="1200" b="0" dirty="0">
                          <a:effectLst/>
                          <a:latin typeface="Times New Roman" panose="02020603050405020304" pitchFamily="18" charset="0"/>
                          <a:cs typeface="Times New Roman" panose="02020603050405020304" pitchFamily="18" charset="0"/>
                        </a:rPr>
                        <a:t> </a:t>
                      </a:r>
                      <a:r>
                        <a:rPr lang="en-US" sz="1200" b="0" dirty="0" err="1">
                          <a:effectLst/>
                          <a:latin typeface="Times New Roman" panose="02020603050405020304" pitchFamily="18" charset="0"/>
                          <a:cs typeface="Times New Roman" panose="02020603050405020304" pitchFamily="18" charset="0"/>
                        </a:rPr>
                        <a:t>thuyết</a:t>
                      </a:r>
                      <a:r>
                        <a:rPr lang="en-US" sz="1200" b="0" dirty="0">
                          <a:effectLst/>
                          <a:latin typeface="Times New Roman" panose="02020603050405020304" pitchFamily="18" charset="0"/>
                          <a:cs typeface="Times New Roman" panose="02020603050405020304" pitchFamily="18" charset="0"/>
                        </a:rPr>
                        <a:t>)</a:t>
                      </a: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EEEEEE"/>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EEEEEE"/>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EEEEEE"/>
                    </a:solidFill>
                  </a:tcPr>
                </a:tc>
                <a:extLst>
                  <a:ext uri="{0D108BD9-81ED-4DB2-BD59-A6C34878D82A}">
                    <a16:rowId xmlns:a16="http://schemas.microsoft.com/office/drawing/2014/main" xmlns="" val="469670905"/>
                  </a:ext>
                </a:extLst>
              </a:tr>
              <a:tr h="395238">
                <a:tc>
                  <a:txBody>
                    <a:bodyPr/>
                    <a:lstStyle/>
                    <a:p>
                      <a:pPr algn="ctr"/>
                      <a:r>
                        <a:rPr lang="en-US" sz="1000" b="1" dirty="0">
                          <a:solidFill>
                            <a:srgbClr val="FFFFFF"/>
                          </a:solidFill>
                          <a:effectLst/>
                          <a:latin typeface="Times New Roman" panose="02020603050405020304" pitchFamily="18" charset="0"/>
                          <a:cs typeface="Times New Roman" panose="02020603050405020304" pitchFamily="18" charset="0"/>
                        </a:rPr>
                        <a:t>TỐI</a:t>
                      </a:r>
                    </a:p>
                  </a:txBody>
                  <a:tcPr marL="17808" marR="17808" marT="8307" marB="8307" anchor="ctr">
                    <a:lnL w="9525" cap="flat" cmpd="sng" algn="ctr">
                      <a:solidFill>
                        <a:srgbClr val="FFFFFF"/>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0070C0"/>
                    </a:solidFill>
                  </a:tcPr>
                </a:tc>
                <a:tc>
                  <a:txBody>
                    <a:bodyPr/>
                    <a:lstStyle/>
                    <a:p>
                      <a:pPr fontAlgn="t"/>
                      <a:endParaRPr lang="en-US" sz="12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4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2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tc>
                  <a:txBody>
                    <a:bodyPr/>
                    <a:lstStyle/>
                    <a:p>
                      <a:pPr fontAlgn="t"/>
                      <a:endParaRPr lang="en-US" sz="1000" b="0" dirty="0">
                        <a:effectLst/>
                        <a:latin typeface="Times New Roman" panose="02020603050405020304" pitchFamily="18" charset="0"/>
                        <a:cs typeface="Times New Roman" panose="02020603050405020304" pitchFamily="18" charset="0"/>
                      </a:endParaRPr>
                    </a:p>
                  </a:txBody>
                  <a:tcPr marL="34192" marR="10685" marT="7975" marB="7975">
                    <a:lnL w="9525" cap="flat" cmpd="sng" algn="ctr">
                      <a:solidFill>
                        <a:srgbClr val="DAD7D7"/>
                      </a:solidFill>
                      <a:prstDash val="solid"/>
                      <a:round/>
                      <a:headEnd type="none" w="med" len="med"/>
                      <a:tailEnd type="none" w="med" len="med"/>
                    </a:lnL>
                    <a:lnR w="9525" cap="flat" cmpd="sng" algn="ctr">
                      <a:solidFill>
                        <a:srgbClr val="DAD7D7"/>
                      </a:solidFill>
                      <a:prstDash val="solid"/>
                      <a:round/>
                      <a:headEnd type="none" w="med" len="med"/>
                      <a:tailEnd type="none" w="med" len="med"/>
                    </a:lnR>
                    <a:lnT w="9525" cap="flat" cmpd="sng" algn="ctr">
                      <a:solidFill>
                        <a:srgbClr val="DAD7D7"/>
                      </a:solidFill>
                      <a:prstDash val="solid"/>
                      <a:round/>
                      <a:headEnd type="none" w="med" len="med"/>
                      <a:tailEnd type="none" w="med" len="med"/>
                    </a:lnT>
                    <a:lnB w="9525" cap="flat" cmpd="sng" algn="ctr">
                      <a:solidFill>
                        <a:srgbClr val="DAD7D7"/>
                      </a:solidFill>
                      <a:prstDash val="solid"/>
                      <a:round/>
                      <a:headEnd type="none" w="med" len="med"/>
                      <a:tailEnd type="none" w="med" len="med"/>
                    </a:lnB>
                    <a:solidFill>
                      <a:srgbClr val="FFFFFF"/>
                    </a:solidFill>
                  </a:tcPr>
                </a:tc>
                <a:extLst>
                  <a:ext uri="{0D108BD9-81ED-4DB2-BD59-A6C34878D82A}">
                    <a16:rowId xmlns:a16="http://schemas.microsoft.com/office/drawing/2014/main" xmlns="" val="2075008224"/>
                  </a:ext>
                </a:extLst>
              </a:tr>
            </a:tbl>
          </a:graphicData>
        </a:graphic>
      </p:graphicFrame>
      <p:sp>
        <p:nvSpPr>
          <p:cNvPr id="3" name="Rectangle 1">
            <a:extLst>
              <a:ext uri="{FF2B5EF4-FFF2-40B4-BE49-F238E27FC236}">
                <a16:creationId xmlns:a16="http://schemas.microsoft.com/office/drawing/2014/main" xmlns="" id="{1BD842B5-10B3-4A92-8690-B1DEBB45C433}"/>
              </a:ext>
            </a:extLst>
          </p:cNvPr>
          <p:cNvSpPr>
            <a:spLocks noChangeArrowheads="1"/>
          </p:cNvSpPr>
          <p:nvPr/>
        </p:nvSpPr>
        <p:spPr bwMode="auto">
          <a:xfrm>
            <a:off x="-1" y="6237760"/>
            <a:ext cx="9144001" cy="646331"/>
          </a:xfrm>
          <a:prstGeom prst="rect">
            <a:avLst/>
          </a:prstGeom>
          <a:solidFill>
            <a:srgbClr val="4F82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CAO ĐẲNG LÝ TỰ TRỌNG TP.HCM</a:t>
            </a:r>
            <a:b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Địa</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chỉ</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390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Hoàng</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Văn</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Thụ</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Phường</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4, Q.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Tân</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Bình</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TP.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Hồ</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Chí</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Minh; </a:t>
            </a:r>
            <a:b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website:</a:t>
            </a:r>
            <a:r>
              <a:rPr kumimoji="0" lang="en-US" altLang="en-US" sz="1400" b="1"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hlinkClick r:id="rId2"/>
              </a:rPr>
              <a:t>lttc.edu.vn</a:t>
            </a:r>
            <a:r>
              <a:rPr kumimoji="0" lang="en-US" altLang="en-US" sz="14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hlinkClick r:id="rId2"/>
              </a:rPr>
              <a:t> </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Email: </a:t>
            </a:r>
            <a:r>
              <a:rPr kumimoji="0" lang="en-US" altLang="en-US" sz="14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hlinkClick r:id="rId3"/>
              </a:rPr>
              <a:t>lytutrong@lytc.edu.vn </a:t>
            </a:r>
            <a:r>
              <a:rPr lang="en-US" altLang="en-US" sz="1400" dirty="0">
                <a:solidFill>
                  <a:srgbClr val="FFFFFF"/>
                </a:solidFill>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Điện</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err="1">
                <a:ln>
                  <a:noFill/>
                </a:ln>
                <a:solidFill>
                  <a:srgbClr val="FFFFFF"/>
                </a:solidFill>
                <a:effectLst/>
                <a:latin typeface="Times New Roman" panose="02020603050405020304" pitchFamily="18" charset="0"/>
                <a:cs typeface="Times New Roman" panose="02020603050405020304" pitchFamily="18" charset="0"/>
              </a:rPr>
              <a:t>thoại</a:t>
            </a:r>
            <a:r>
              <a:rPr kumimoji="0" lang="en-US" altLang="en-US"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 028-38110521 / Fax : 028-38118676</a:t>
            </a:r>
            <a:endPar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8698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8155F00-FE49-4C74-8318-B1E03E0A5111}"/>
              </a:ext>
            </a:extLst>
          </p:cNvPr>
          <p:cNvSpPr/>
          <p:nvPr/>
        </p:nvSpPr>
        <p:spPr>
          <a:xfrm>
            <a:off x="0" y="0"/>
            <a:ext cx="8975187" cy="3108543"/>
          </a:xfrm>
          <a:prstGeom prst="rect">
            <a:avLst/>
          </a:prstGeom>
        </p:spPr>
        <p:txBody>
          <a:bodyPr wrap="square">
            <a:spAutoFit/>
          </a:bodyPr>
          <a:lstStyle/>
          <a:p>
            <a:pPr>
              <a:defRPr/>
            </a:pPr>
            <a:r>
              <a:rPr lang="en-US" sz="3600" dirty="0">
                <a:latin typeface="Times New Roman" panose="02020603050405020304" pitchFamily="18" charset="0"/>
                <a:cs typeface="Times New Roman" panose="02020603050405020304" pitchFamily="18" charset="0"/>
              </a:rPr>
              <a:t> </a:t>
            </a:r>
          </a:p>
          <a:p>
            <a:pPr>
              <a:defRPr/>
            </a:pPr>
            <a:r>
              <a:rPr lang="en-US" sz="3600" dirty="0">
                <a:latin typeface="Times New Roman" panose="02020603050405020304" pitchFamily="18" charset="0"/>
                <a:cs typeface="Times New Roman" panose="02020603050405020304" pitchFamily="18" charset="0"/>
              </a:rPr>
              <a:t>III. </a:t>
            </a:r>
            <a:r>
              <a:rPr lang="en-US" sz="4000" dirty="0" err="1">
                <a:latin typeface="Times New Roman" panose="02020603050405020304" pitchFamily="18" charset="0"/>
                <a:cs typeface="Times New Roman" panose="02020603050405020304" pitchFamily="18" charset="0"/>
              </a:rPr>
              <a:t>Góp</a:t>
            </a:r>
            <a:r>
              <a:rPr lang="en-US" sz="4000" dirty="0">
                <a:latin typeface="Times New Roman" panose="02020603050405020304" pitchFamily="18" charset="0"/>
                <a:cs typeface="Times New Roman" panose="02020603050405020304" pitchFamily="18" charset="0"/>
              </a:rPr>
              <a:t> ý </a:t>
            </a:r>
            <a:r>
              <a:rPr lang="en-US" sz="4000" dirty="0" err="1">
                <a:latin typeface="Times New Roman" panose="02020603050405020304" pitchFamily="18" charset="0"/>
                <a:cs typeface="Times New Roman" panose="02020603050405020304" pitchFamily="18" charset="0"/>
              </a:rPr>
              <a:t>của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phụ</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huynh</a:t>
            </a:r>
            <a:r>
              <a:rPr lang="en-US" sz="4000" dirty="0">
                <a:latin typeface="Times New Roman" panose="02020603050405020304" pitchFamily="18" charset="0"/>
                <a:cs typeface="Times New Roman" panose="02020603050405020304" pitchFamily="18" charset="0"/>
              </a:rPr>
              <a:t> HS</a:t>
            </a:r>
          </a:p>
          <a:p>
            <a:pPr>
              <a:defRPr/>
            </a:pPr>
            <a:r>
              <a:rPr lang="en-US" sz="4000" dirty="0">
                <a:latin typeface="Times New Roman" panose="02020603050405020304" pitchFamily="18" charset="0"/>
                <a:cs typeface="Times New Roman" panose="02020603050405020304" pitchFamily="18" charset="0"/>
              </a:rPr>
              <a:t>IV. </a:t>
            </a:r>
            <a:r>
              <a:rPr lang="en-US" sz="4000" dirty="0" err="1">
                <a:latin typeface="Times New Roman" panose="02020603050405020304" pitchFamily="18" charset="0"/>
                <a:cs typeface="Times New Roman" panose="02020603050405020304" pitchFamily="18" charset="0"/>
              </a:rPr>
              <a:t>Thiết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lập</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mối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hệ</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giữa</a:t>
            </a:r>
            <a:r>
              <a:rPr lang="en-US" sz="4000" dirty="0">
                <a:latin typeface="Times New Roman" panose="02020603050405020304" pitchFamily="18" charset="0"/>
                <a:cs typeface="Times New Roman" panose="02020603050405020304" pitchFamily="18" charset="0"/>
              </a:rPr>
              <a:t> PHHS-GVCN- P. CTCT HSSV</a:t>
            </a:r>
          </a:p>
          <a:p>
            <a:pPr>
              <a:defRPr/>
            </a:pPr>
            <a:r>
              <a:rPr lang="en-US" sz="4000" dirty="0">
                <a:latin typeface="Times New Roman" panose="02020603050405020304" pitchFamily="18" charset="0"/>
                <a:cs typeface="Times New Roman" panose="02020603050405020304" pitchFamily="18" charset="0"/>
              </a:rPr>
              <a:t>V. </a:t>
            </a:r>
            <a:r>
              <a:rPr lang="en-US" sz="4000" dirty="0" err="1">
                <a:latin typeface="Times New Roman" panose="02020603050405020304" pitchFamily="18" charset="0"/>
                <a:cs typeface="Times New Roman" panose="02020603050405020304" pitchFamily="18" charset="0"/>
              </a:rPr>
              <a:t>Nội</a:t>
            </a:r>
            <a:r>
              <a:rPr lang="en-US" sz="4000" dirty="0">
                <a:latin typeface="Times New Roman" panose="02020603050405020304" pitchFamily="18" charset="0"/>
                <a:cs typeface="Times New Roman" panose="02020603050405020304" pitchFamily="18" charset="0"/>
              </a:rPr>
              <a:t> dung </a:t>
            </a:r>
            <a:r>
              <a:rPr lang="en-US" sz="4000" dirty="0" err="1">
                <a:latin typeface="Times New Roman" panose="02020603050405020304" pitchFamily="18" charset="0"/>
                <a:cs typeface="Times New Roman" panose="02020603050405020304" pitchFamily="18" charset="0"/>
              </a:rPr>
              <a:t>khác</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báo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cáo</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quỹ</a:t>
            </a:r>
            <a:r>
              <a:rPr lang="en-US" sz="4000" dirty="0">
                <a:latin typeface="Times New Roman" panose="02020603050405020304" pitchFamily="18" charset="0"/>
                <a:cs typeface="Times New Roman" panose="02020603050405020304" pitchFamily="18" charset="0"/>
              </a:rPr>
              <a:t> </a:t>
            </a:r>
            <a:r>
              <a:rPr lang="en-US" sz="4000" err="1">
                <a:latin typeface="Times New Roman" panose="02020603050405020304" pitchFamily="18" charset="0"/>
                <a:cs typeface="Times New Roman" panose="02020603050405020304" pitchFamily="18" charset="0"/>
              </a:rPr>
              <a:t>lớp</a:t>
            </a:r>
            <a:r>
              <a:rPr lang="en-US" sz="4000">
                <a:latin typeface="Times New Roman" panose="02020603050405020304" pitchFamily="18" charset="0"/>
                <a:cs typeface="Times New Roman" panose="02020603050405020304" pitchFamily="18" charset="0"/>
              </a:rPr>
              <a:t> </a:t>
            </a:r>
            <a:endParaRPr lang="en-US"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842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97280"/>
            <a:ext cx="9170988" cy="2532185"/>
          </a:xfrm>
        </p:spPr>
        <p:txBody>
          <a:bodyPr>
            <a:normAutofit lnSpcReduction="10000"/>
          </a:bodyPr>
          <a:lstStyle/>
          <a:p>
            <a:pPr marL="34290" indent="0" algn="ctr">
              <a:buNone/>
            </a:pPr>
            <a:r>
              <a:rPr lang="en-US" sz="3200" b="1" dirty="0">
                <a:latin typeface="Times New Roman" pitchFamily="18" charset="0"/>
                <a:cs typeface="Times New Roman" pitchFamily="18" charset="0"/>
              </a:rPr>
              <a:t>TRÂN TRỌNG CẢM ƠN </a:t>
            </a:r>
          </a:p>
          <a:p>
            <a:pPr marL="34290" indent="0" algn="ctr">
              <a:buNone/>
            </a:pPr>
            <a:r>
              <a:rPr lang="en-US" sz="3200" b="1" dirty="0">
                <a:latin typeface="Times New Roman" pitchFamily="18" charset="0"/>
                <a:cs typeface="Times New Roman" pitchFamily="18" charset="0"/>
              </a:rPr>
              <a:t>QUÝ PHỤ HUYNH HỌC SINH </a:t>
            </a:r>
          </a:p>
          <a:p>
            <a:pPr marL="34290" indent="0" algn="ctr">
              <a:buNone/>
            </a:pPr>
            <a:r>
              <a:rPr lang="en-US" sz="3200" b="1" dirty="0">
                <a:latin typeface="Times New Roman" pitchFamily="18" charset="0"/>
                <a:cs typeface="Times New Roman" pitchFamily="18" charset="0"/>
              </a:rPr>
              <a:t>ĐÃ ĐẾN THAM DỰ </a:t>
            </a:r>
          </a:p>
          <a:p>
            <a:pPr marL="34290" indent="0" algn="ctr">
              <a:buNone/>
            </a:pPr>
            <a:r>
              <a:rPr lang="en-US" sz="3200" b="1" dirty="0">
                <a:latin typeface="Times New Roman" pitchFamily="18" charset="0"/>
                <a:cs typeface="Times New Roman" pitchFamily="18" charset="0"/>
              </a:rPr>
              <a:t>HỌP PHỤ HUYNH HỌC SINH</a:t>
            </a:r>
            <a:endParaRPr lang="en-US" sz="3200" dirty="0">
              <a:latin typeface="Times New Roman" pitchFamily="18" charset="0"/>
              <a:cs typeface="Times New Roman" pitchFamily="18" charset="0"/>
            </a:endParaRPr>
          </a:p>
          <a:p>
            <a:endParaRPr lang="en-US" sz="32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88" y="0"/>
            <a:ext cx="4792369" cy="1233146"/>
          </a:xfrm>
          <a:prstGeom prst="rect">
            <a:avLst/>
          </a:prstGeom>
        </p:spPr>
      </p:pic>
      <p:pic>
        <p:nvPicPr>
          <p:cNvPr id="5" name="Picture 4" descr="Káº¿t quáº£ hÃ¬nh áº£nh cho hoa tÆ°Æ¡i Äáº¹p">
            <a:extLst>
              <a:ext uri="{FF2B5EF4-FFF2-40B4-BE49-F238E27FC236}">
                <a16:creationId xmlns:a16="http://schemas.microsoft.com/office/drawing/2014/main" xmlns="" id="{5351D288-746A-4EB6-9294-20CBE9DB3C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29000"/>
            <a:ext cx="917098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591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1</Template>
  <TotalTime>4132</TotalTime>
  <Words>1270</Words>
  <Application>Microsoft Office PowerPoint</Application>
  <PresentationFormat>On-screen Show (4:3)</PresentationFormat>
  <Paragraphs>146</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Back to School 16x9</vt:lpstr>
      <vt:lpstr>PowerPoint Presentation</vt:lpstr>
      <vt:lpstr>PowerPoint Presentation</vt:lpstr>
      <vt:lpstr>NỘI DUNG</vt:lpstr>
      <vt:lpstr>            I. BÁO CÁO TÌNH HÌNH HỌC TẬP – RÈN LUYỆN CỦA LỚP HKI/2019-2020.</vt:lpstr>
      <vt:lpstr> 1.Về tiến độ đào tạo học kỳ 2, năm học 2019 – 2020 (dự kiến):</vt:lpstr>
      <vt:lpstr> 2.Về công tác học vụ: </vt:lpstr>
      <vt:lpstr>2. Về công tác học vụ: </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ĐẠI CƯƠNG VỀ TÂM LÝ  VÀ TÂM LÝ HỌC NHÀ TRƯỜNG</dc:title>
  <dc:creator>Cong Tran</dc:creator>
  <cp:lastModifiedBy>Administrator</cp:lastModifiedBy>
  <cp:revision>619</cp:revision>
  <cp:lastPrinted>2015-05-18T23:48:17Z</cp:lastPrinted>
  <dcterms:created xsi:type="dcterms:W3CDTF">2015-01-19T22:55:38Z</dcterms:created>
  <dcterms:modified xsi:type="dcterms:W3CDTF">2020-06-20T08:48:47Z</dcterms:modified>
</cp:coreProperties>
</file>